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handoutMasterIdLst>
    <p:handoutMasterId r:id="rId26"/>
  </p:handoutMasterIdLst>
  <p:sldIdLst>
    <p:sldId id="256" r:id="rId2"/>
    <p:sldId id="257" r:id="rId3"/>
    <p:sldId id="279" r:id="rId4"/>
    <p:sldId id="282" r:id="rId5"/>
    <p:sldId id="259" r:id="rId6"/>
    <p:sldId id="258" r:id="rId7"/>
    <p:sldId id="270" r:id="rId8"/>
    <p:sldId id="267" r:id="rId9"/>
    <p:sldId id="264" r:id="rId10"/>
    <p:sldId id="265" r:id="rId11"/>
    <p:sldId id="266" r:id="rId12"/>
    <p:sldId id="277" r:id="rId13"/>
    <p:sldId id="269" r:id="rId14"/>
    <p:sldId id="274" r:id="rId15"/>
    <p:sldId id="278" r:id="rId16"/>
    <p:sldId id="273" r:id="rId17"/>
    <p:sldId id="260" r:id="rId18"/>
    <p:sldId id="271" r:id="rId19"/>
    <p:sldId id="261" r:id="rId20"/>
    <p:sldId id="272" r:id="rId21"/>
    <p:sldId id="286" r:id="rId22"/>
    <p:sldId id="275" r:id="rId23"/>
    <p:sldId id="284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89"/>
    <p:restoredTop sz="95840"/>
  </p:normalViewPr>
  <p:slideViewPr>
    <p:cSldViewPr snapToGrid="0" snapToObjects="1">
      <p:cViewPr varScale="1">
        <p:scale>
          <a:sx n="106" d="100"/>
          <a:sy n="106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49243-5E8A-B04B-A1B3-C7E3A49C4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F94D4-B113-7D4F-9BB0-6711B79D8B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B67C5-DA93-6845-A933-BBAB39CD132F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2672B-D403-4048-9340-1D20DEEB5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9B35F-A8E5-4A4E-96B0-2A76C13892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8F22C-1414-6540-A0C8-45161FD016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0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7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0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7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93C-6F53-0145-A718-2FACD26725BD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957C6-CD40-4740-B88C-9B8ABCC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9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19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26.png"/><Relationship Id="rId5" Type="http://schemas.openxmlformats.org/officeDocument/2006/relationships/image" Target="../media/image170.png"/><Relationship Id="rId10" Type="http://schemas.openxmlformats.org/officeDocument/2006/relationships/image" Target="../media/image25.png"/><Relationship Id="rId4" Type="http://schemas.openxmlformats.org/officeDocument/2006/relationships/image" Target="../media/image160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10.png"/><Relationship Id="rId5" Type="http://schemas.openxmlformats.org/officeDocument/2006/relationships/image" Target="../media/image250.png"/><Relationship Id="rId10" Type="http://schemas.openxmlformats.org/officeDocument/2006/relationships/image" Target="../media/image34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A86EA-A8B1-234C-8B76-5F405293F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4883"/>
            <a:ext cx="9144000" cy="4253345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Edge Detection and Resulting Volume Calculation Methods for Liquid Droplet Property Measurement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2E508-D2C5-2F46-8852-201579CAF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0347"/>
            <a:ext cx="9144000" cy="1655762"/>
          </a:xfrm>
        </p:spPr>
        <p:txBody>
          <a:bodyPr/>
          <a:lstStyle/>
          <a:p>
            <a:r>
              <a:rPr lang="en-US"/>
              <a:t>Alexandra Talbot</a:t>
            </a:r>
          </a:p>
          <a:p>
            <a:r>
              <a:rPr lang="en-US"/>
              <a:t>ME 0094</a:t>
            </a:r>
          </a:p>
          <a:p>
            <a:r>
              <a:rPr lang="en-US"/>
              <a:t>Advisor: Douglas Matson</a:t>
            </a:r>
            <a:endParaRPr lang="en-US" dirty="0"/>
          </a:p>
        </p:txBody>
      </p:sp>
      <p:pic>
        <p:nvPicPr>
          <p:cNvPr id="1026" name="Picture 2" descr="Internal">
            <a:extLst>
              <a:ext uri="{FF2B5EF4-FFF2-40B4-BE49-F238E27FC236}">
                <a16:creationId xmlns:a16="http://schemas.microsoft.com/office/drawing/2014/main" id="{0D1FE00D-1B1F-454B-9A82-2DEC29B1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52" y="5968020"/>
            <a:ext cx="3872548" cy="8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0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screen&#10;&#10;Description automatically generated">
            <a:extLst>
              <a:ext uri="{FF2B5EF4-FFF2-40B4-BE49-F238E27FC236}">
                <a16:creationId xmlns:a16="http://schemas.microsoft.com/office/drawing/2014/main" id="{C13FE537-4D7A-344D-9BB2-3E8C20EE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521" y="4136013"/>
            <a:ext cx="5304479" cy="15580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DFE34A-26FF-8C49-96D1-77FF6A98D611}"/>
              </a:ext>
            </a:extLst>
          </p:cNvPr>
          <p:cNvSpPr/>
          <p:nvPr/>
        </p:nvSpPr>
        <p:spPr>
          <a:xfrm>
            <a:off x="1357746" y="2195945"/>
            <a:ext cx="2618509" cy="5818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72EB4-8DD2-3E44-9EA9-000A2C1F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Slice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CB212D-12B0-E84A-BDDF-1F1AB0D252F3}"/>
              </a:ext>
            </a:extLst>
          </p:cNvPr>
          <p:cNvSpPr/>
          <p:nvPr/>
        </p:nvSpPr>
        <p:spPr>
          <a:xfrm>
            <a:off x="1357745" y="1905000"/>
            <a:ext cx="2618509" cy="5818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DFFA4B-0BB5-2247-B60B-D97B979119E5}"/>
              </a:ext>
            </a:extLst>
          </p:cNvPr>
          <p:cNvSpPr/>
          <p:nvPr/>
        </p:nvSpPr>
        <p:spPr>
          <a:xfrm>
            <a:off x="1357745" y="2486890"/>
            <a:ext cx="2618509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3DF5D9AB-EB55-A240-994D-1C3F6BD4FE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737" y="3267846"/>
                <a:ext cx="10515600" cy="27324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Characteristic Radius: length of each row </a:t>
                </a:r>
              </a:p>
              <a:p>
                <a:r>
                  <a:rPr lang="en-US" sz="2400" dirty="0"/>
                  <a:t>r = |X</a:t>
                </a:r>
                <a:r>
                  <a:rPr lang="en-US" sz="2400" baseline="-25000" dirty="0"/>
                  <a:t>c</a:t>
                </a:r>
                <a:r>
                  <a:rPr lang="en-US" sz="2400" dirty="0"/>
                  <a:t> – P</a:t>
                </a:r>
                <a:r>
                  <a:rPr lang="en-US" sz="2400" baseline="-25000" dirty="0"/>
                  <a:t>X|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Area :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Volume:  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	</a:t>
                </a:r>
                <a:r>
                  <a:rPr lang="en-US" sz="1800" dirty="0"/>
                  <a:t>* h = 1 for every slice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3DF5D9AB-EB55-A240-994D-1C3F6BD4F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37" y="3267846"/>
                <a:ext cx="10515600" cy="2732461"/>
              </a:xfrm>
              <a:prstGeom prst="rect">
                <a:avLst/>
              </a:prstGeom>
              <a:blipFill>
                <a:blip r:embed="rId7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DC84F2-A69E-0C4B-92B3-B9A2DBB3D072}"/>
              </a:ext>
            </a:extLst>
          </p:cNvPr>
          <p:cNvCxnSpPr>
            <a:stCxn id="6" idx="2"/>
          </p:cNvCxnSpPr>
          <p:nvPr/>
        </p:nvCxnSpPr>
        <p:spPr>
          <a:xfrm flipV="1">
            <a:off x="1357745" y="2195945"/>
            <a:ext cx="134158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CAFE9-D4A4-F749-8D69-25F8968AA38B}"/>
              </a:ext>
            </a:extLst>
          </p:cNvPr>
          <p:cNvSpPr/>
          <p:nvPr/>
        </p:nvSpPr>
        <p:spPr>
          <a:xfrm>
            <a:off x="1296552" y="2145973"/>
            <a:ext cx="122384" cy="999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4AD8A8-8810-6248-A79D-FCF013F99DD6}"/>
                  </a:ext>
                </a:extLst>
              </p:cNvPr>
              <p:cNvSpPr txBox="1"/>
              <p:nvPr/>
            </p:nvSpPr>
            <p:spPr>
              <a:xfrm>
                <a:off x="1265803" y="4649946"/>
                <a:ext cx="421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4AD8A8-8810-6248-A79D-FCF013F99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803" y="4649946"/>
                <a:ext cx="421719" cy="276999"/>
              </a:xfrm>
              <a:prstGeom prst="rect">
                <a:avLst/>
              </a:prstGeom>
              <a:blipFill>
                <a:blip r:embed="rId4"/>
                <a:stretch>
                  <a:fillRect l="-5882" t="-4545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B2575B-A70A-964D-BFB4-E98F762F43C0}"/>
              </a:ext>
            </a:extLst>
          </p:cNvPr>
          <p:cNvCxnSpPr>
            <a:cxnSpLocks/>
          </p:cNvCxnSpPr>
          <p:nvPr/>
        </p:nvCxnSpPr>
        <p:spPr>
          <a:xfrm>
            <a:off x="2028536" y="2245915"/>
            <a:ext cx="5802746" cy="24345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078D8A9-C96B-0845-AE2F-B21CE0057E85}"/>
              </a:ext>
            </a:extLst>
          </p:cNvPr>
          <p:cNvSpPr txBox="1"/>
          <p:nvPr/>
        </p:nvSpPr>
        <p:spPr>
          <a:xfrm>
            <a:off x="5393627" y="4453388"/>
            <a:ext cx="2094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P = (P</a:t>
            </a:r>
            <a:r>
              <a:rPr lang="en-US" baseline="-25000" dirty="0"/>
              <a:t>x </a:t>
            </a:r>
            <a:r>
              <a:rPr lang="en-US" dirty="0"/>
              <a:t>, P</a:t>
            </a:r>
            <a:r>
              <a:rPr lang="en-US" baseline="-25000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	</a:t>
            </a:r>
          </a:p>
          <a:p>
            <a:pPr algn="ctr"/>
            <a:r>
              <a:rPr lang="en-US" dirty="0"/>
              <a:t>(8.5, 33.5)</a:t>
            </a:r>
          </a:p>
        </p:txBody>
      </p:sp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D478A212-445A-8D49-8585-2919ABDE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965" y="166496"/>
            <a:ext cx="3718298" cy="3856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33E364-6F94-114E-A3A2-84A0C938CFCA}"/>
                  </a:ext>
                </a:extLst>
              </p:cNvPr>
              <p:cNvSpPr txBox="1"/>
              <p:nvPr/>
            </p:nvSpPr>
            <p:spPr>
              <a:xfrm>
                <a:off x="0" y="6011469"/>
                <a:ext cx="12422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+mj-lt"/>
                  </a:rPr>
                  <a:t>Example</a:t>
                </a:r>
                <a:r>
                  <a:rPr lang="en-US" sz="2400" i="1" dirty="0">
                    <a:latin typeface="+mj-lt"/>
                  </a:rPr>
                  <a:t>: r = |33.49 – 8.5| = 24.99 = 25 pixels   </a:t>
                </a:r>
                <a:r>
                  <a:rPr lang="en-US" sz="2400" i="1" dirty="0">
                    <a:latin typeface="+mj-lt"/>
                    <a:sym typeface="Wingdings" pitchFamily="2" charset="2"/>
                  </a:rPr>
                  <a:t>  Volume =</a:t>
                </a:r>
                <a:r>
                  <a:rPr lang="en-US" sz="2400" i="1" dirty="0"/>
                  <a:t> 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=1963.50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𝑐𝑢𝑏𝑖𝑐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𝑝𝑖𝑥𝑒𝑙𝑠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>
                    <a:latin typeface="+mj-lt"/>
                    <a:sym typeface="Wingdings" pitchFamily="2" charset="2"/>
                  </a:rPr>
                  <a:t> </a:t>
                </a:r>
                <a:endParaRPr lang="en-US" sz="2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33E364-6F94-114E-A3A2-84A0C938C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11469"/>
                <a:ext cx="12422250" cy="461665"/>
              </a:xfrm>
              <a:prstGeom prst="rect">
                <a:avLst/>
              </a:prstGeom>
              <a:blipFill>
                <a:blip r:embed="rId9"/>
                <a:stretch>
                  <a:fillRect l="-81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31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FF7AF44-F39B-2F47-BB69-D1643C39FF14}"/>
              </a:ext>
            </a:extLst>
          </p:cNvPr>
          <p:cNvSpPr/>
          <p:nvPr/>
        </p:nvSpPr>
        <p:spPr>
          <a:xfrm>
            <a:off x="8789988" y="5351241"/>
            <a:ext cx="1977736" cy="2967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7EF815-C433-BF4C-A833-6E49725DC511}"/>
              </a:ext>
            </a:extLst>
          </p:cNvPr>
          <p:cNvSpPr/>
          <p:nvPr/>
        </p:nvSpPr>
        <p:spPr>
          <a:xfrm>
            <a:off x="8789987" y="5196697"/>
            <a:ext cx="1977736" cy="296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748C45-11A4-2F44-856B-95A904415A18}"/>
              </a:ext>
            </a:extLst>
          </p:cNvPr>
          <p:cNvSpPr/>
          <p:nvPr/>
        </p:nvSpPr>
        <p:spPr>
          <a:xfrm>
            <a:off x="8896203" y="5660330"/>
            <a:ext cx="1714501" cy="2967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3A8E941-931C-984E-BE61-80C5489D1F67}"/>
              </a:ext>
            </a:extLst>
          </p:cNvPr>
          <p:cNvSpPr/>
          <p:nvPr/>
        </p:nvSpPr>
        <p:spPr>
          <a:xfrm>
            <a:off x="8896203" y="5511931"/>
            <a:ext cx="1714501" cy="296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781E1B-A21C-D94B-941F-DF8CAFE06A76}"/>
              </a:ext>
            </a:extLst>
          </p:cNvPr>
          <p:cNvSpPr/>
          <p:nvPr/>
        </p:nvSpPr>
        <p:spPr>
          <a:xfrm>
            <a:off x="8896203" y="5808728"/>
            <a:ext cx="1714501" cy="296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70512D-0116-9340-92A0-2EBFD217A8B1}"/>
              </a:ext>
            </a:extLst>
          </p:cNvPr>
          <p:cNvSpPr/>
          <p:nvPr/>
        </p:nvSpPr>
        <p:spPr>
          <a:xfrm>
            <a:off x="8789987" y="5499639"/>
            <a:ext cx="1977736" cy="296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81D1CC-D5AB-4843-B4C3-BB38EF98E68D}"/>
              </a:ext>
            </a:extLst>
          </p:cNvPr>
          <p:cNvSpPr/>
          <p:nvPr/>
        </p:nvSpPr>
        <p:spPr>
          <a:xfrm>
            <a:off x="8616515" y="5141456"/>
            <a:ext cx="2304186" cy="2486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127713-2E45-B647-97B0-75F0FD06EF6B}"/>
              </a:ext>
            </a:extLst>
          </p:cNvPr>
          <p:cNvSpPr/>
          <p:nvPr/>
        </p:nvSpPr>
        <p:spPr>
          <a:xfrm>
            <a:off x="8616515" y="5022434"/>
            <a:ext cx="2304186" cy="2486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D98C93-144F-A340-A42C-413FB77B755F}"/>
              </a:ext>
            </a:extLst>
          </p:cNvPr>
          <p:cNvSpPr/>
          <p:nvPr/>
        </p:nvSpPr>
        <p:spPr>
          <a:xfrm>
            <a:off x="8616515" y="5286066"/>
            <a:ext cx="2304186" cy="2486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1FC33-DDB9-E042-917A-0F31200C5105}"/>
              </a:ext>
            </a:extLst>
          </p:cNvPr>
          <p:cNvSpPr/>
          <p:nvPr/>
        </p:nvSpPr>
        <p:spPr>
          <a:xfrm>
            <a:off x="8485188" y="4890937"/>
            <a:ext cx="2543462" cy="2701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9FB7E7-B3EF-1B4E-A251-634D6E7CEBD7}"/>
              </a:ext>
            </a:extLst>
          </p:cNvPr>
          <p:cNvSpPr/>
          <p:nvPr/>
        </p:nvSpPr>
        <p:spPr>
          <a:xfrm>
            <a:off x="8485188" y="4735074"/>
            <a:ext cx="2543462" cy="2701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5DB714-905B-4043-A758-1AD97272AD85}"/>
              </a:ext>
            </a:extLst>
          </p:cNvPr>
          <p:cNvSpPr/>
          <p:nvPr/>
        </p:nvSpPr>
        <p:spPr>
          <a:xfrm>
            <a:off x="8485188" y="5044783"/>
            <a:ext cx="2543462" cy="270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67933F-2450-4A4D-BF23-5B07F5367A3B}"/>
              </a:ext>
            </a:extLst>
          </p:cNvPr>
          <p:cNvSpPr/>
          <p:nvPr/>
        </p:nvSpPr>
        <p:spPr>
          <a:xfrm>
            <a:off x="8616515" y="4563351"/>
            <a:ext cx="2304186" cy="2486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25BC4E-024A-D943-A141-EB5BC90CC526}"/>
              </a:ext>
            </a:extLst>
          </p:cNvPr>
          <p:cNvSpPr/>
          <p:nvPr/>
        </p:nvSpPr>
        <p:spPr>
          <a:xfrm>
            <a:off x="8616515" y="4444329"/>
            <a:ext cx="2304186" cy="2486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4ECC66-0BA9-7248-810F-AC49BE8C02C8}"/>
              </a:ext>
            </a:extLst>
          </p:cNvPr>
          <p:cNvSpPr/>
          <p:nvPr/>
        </p:nvSpPr>
        <p:spPr>
          <a:xfrm>
            <a:off x="8616515" y="4707961"/>
            <a:ext cx="2304186" cy="2486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7DC70-E671-FC41-9FB3-BED1414B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Volume for Shell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9F33-76C1-234F-AE3C-666E549A1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7903"/>
                <a:ext cx="10515600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>
                    <a:latin typeface="+mj-lt"/>
                  </a:rPr>
                  <a:t>Calculate volume with characteristic radius for every slice</a:t>
                </a:r>
              </a:p>
              <a:p>
                <a:r>
                  <a:rPr lang="en-US" sz="2400" dirty="0">
                    <a:latin typeface="+mj-lt"/>
                  </a:rPr>
                  <a:t>Repeat for other half along axis of symmetry</a:t>
                </a:r>
              </a:p>
              <a:p>
                <a:r>
                  <a:rPr lang="en-US" sz="2400" dirty="0">
                    <a:latin typeface="+mj-lt"/>
                  </a:rPr>
                  <a:t>Average left and right volumes for resulting volume  </a:t>
                </a:r>
              </a:p>
              <a:p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Volume </a:t>
                </a:r>
                <a:r>
                  <a:rPr lang="en-US" sz="2400" i="1" baseline="-25000" dirty="0">
                    <a:latin typeface="+mj-lt"/>
                  </a:rPr>
                  <a:t>left or right</a:t>
                </a:r>
                <a:r>
                  <a:rPr lang="en-US" sz="24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𝑒𝑎𝑐h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𝑠𝑙𝑖𝑐𝑒</m:t>
                        </m:r>
                      </m:e>
                    </m:nary>
                  </m:oMath>
                </a14:m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Volume </a:t>
                </a:r>
                <a:r>
                  <a:rPr lang="en-US" sz="2400" i="1" baseline="-25000" dirty="0">
                    <a:latin typeface="+mj-lt"/>
                  </a:rPr>
                  <a:t>total</a:t>
                </a:r>
                <a:r>
                  <a:rPr lang="en-US" sz="24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𝑙𝑒𝑓𝑡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𝑉𝑜𝑙𝑢𝑚𝑒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𝑟𝑖𝑔h𝑡</m:t>
                            </m:r>
                          </m:e>
                        </m:nary>
                      </m:e>
                    </m:nary>
                  </m:oMath>
                </a14:m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Volume </a:t>
                </a:r>
                <a:r>
                  <a:rPr lang="en-US" baseline="-25000" dirty="0">
                    <a:latin typeface="+mj-lt"/>
                  </a:rPr>
                  <a:t>left</a:t>
                </a:r>
                <a:r>
                  <a:rPr lang="en-US" dirty="0">
                    <a:latin typeface="+mj-lt"/>
                  </a:rPr>
                  <a:t> = 75,320.89 cubic pixels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Volume </a:t>
                </a:r>
                <a:r>
                  <a:rPr lang="en-US" baseline="-25000" dirty="0">
                    <a:latin typeface="+mj-lt"/>
                  </a:rPr>
                  <a:t>right</a:t>
                </a:r>
                <a:r>
                  <a:rPr lang="en-US" dirty="0">
                    <a:latin typeface="+mj-lt"/>
                  </a:rPr>
                  <a:t> = 54,405.36 cubic pixels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Volume </a:t>
                </a:r>
                <a:r>
                  <a:rPr lang="en-US" baseline="-25000" dirty="0">
                    <a:latin typeface="+mj-lt"/>
                  </a:rPr>
                  <a:t>total</a:t>
                </a:r>
                <a:r>
                  <a:rPr lang="en-US" dirty="0">
                    <a:latin typeface="+mj-lt"/>
                  </a:rPr>
                  <a:t> = </a:t>
                </a:r>
                <a:r>
                  <a:rPr lang="en-US" b="1" dirty="0">
                    <a:latin typeface="+mj-lt"/>
                  </a:rPr>
                  <a:t>64,863.13 cubic pixels</a:t>
                </a: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9F33-76C1-234F-AE3C-666E549A1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7903"/>
                <a:ext cx="10515600" cy="5032375"/>
              </a:xfrm>
              <a:blipFill>
                <a:blip r:embed="rId2"/>
                <a:stretch>
                  <a:fillRect l="-1206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C008A42-0C71-BF42-894B-6105F7F13A6E}"/>
              </a:ext>
            </a:extLst>
          </p:cNvPr>
          <p:cNvSpPr/>
          <p:nvPr/>
        </p:nvSpPr>
        <p:spPr>
          <a:xfrm>
            <a:off x="8789989" y="4196589"/>
            <a:ext cx="1977736" cy="2967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8A3A9F-BEC6-A44C-A00D-2E6A8CE5DD98}"/>
              </a:ext>
            </a:extLst>
          </p:cNvPr>
          <p:cNvSpPr/>
          <p:nvPr/>
        </p:nvSpPr>
        <p:spPr>
          <a:xfrm>
            <a:off x="8789988" y="4042415"/>
            <a:ext cx="1977736" cy="296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ED3729-F89F-764F-8F21-59E4349EF93C}"/>
              </a:ext>
            </a:extLst>
          </p:cNvPr>
          <p:cNvSpPr/>
          <p:nvPr/>
        </p:nvSpPr>
        <p:spPr>
          <a:xfrm>
            <a:off x="8789988" y="4344987"/>
            <a:ext cx="1977736" cy="296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89708-31FA-E042-8E5D-37B50C183309}"/>
              </a:ext>
            </a:extLst>
          </p:cNvPr>
          <p:cNvSpPr/>
          <p:nvPr/>
        </p:nvSpPr>
        <p:spPr>
          <a:xfrm>
            <a:off x="8896204" y="3826549"/>
            <a:ext cx="1714501" cy="2967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B5508F-553B-BE4C-8E60-E9B2F80CC9B7}"/>
              </a:ext>
            </a:extLst>
          </p:cNvPr>
          <p:cNvSpPr/>
          <p:nvPr/>
        </p:nvSpPr>
        <p:spPr>
          <a:xfrm>
            <a:off x="8896204" y="3678150"/>
            <a:ext cx="1714501" cy="296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E2FCCE-9A37-0745-9B65-ED4744876C3A}"/>
              </a:ext>
            </a:extLst>
          </p:cNvPr>
          <p:cNvSpPr/>
          <p:nvPr/>
        </p:nvSpPr>
        <p:spPr>
          <a:xfrm>
            <a:off x="8896204" y="3974947"/>
            <a:ext cx="1714501" cy="296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4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6301-658E-41A8-9FD2-1CC937775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7193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Edge detection is done on a sub-pixel basis to recover the discrete edge lost on the digitization process</a:t>
            </a:r>
          </a:p>
          <a:p>
            <a:r>
              <a:rPr lang="en-US" dirty="0">
                <a:latin typeface="+mj-lt"/>
              </a:rPr>
              <a:t>A digital image is converted into rapid changing profile of pixel intensities</a:t>
            </a:r>
          </a:p>
          <a:p>
            <a:r>
              <a:rPr lang="en-US" dirty="0">
                <a:latin typeface="+mj-lt"/>
              </a:rPr>
              <a:t>Two steps: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           - Coarse edge detection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           - Fine sub-pixel detection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1AD15A-C516-7246-B205-52DB2293778A}"/>
              </a:ext>
            </a:extLst>
          </p:cNvPr>
          <p:cNvSpPr txBox="1">
            <a:spLocks/>
          </p:cNvSpPr>
          <p:nvPr/>
        </p:nvSpPr>
        <p:spPr>
          <a:xfrm>
            <a:off x="838200" y="181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Legendre Polynomial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8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D9D92-726C-420E-8D45-AFC929A84F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65321"/>
                <a:ext cx="10515600" cy="542425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latin typeface="+mj-lt"/>
                  </a:rPr>
                  <a:t>The volume is calculated by fitting a Legendre polynomial to the detected edge points and then integrating this polynomial</a:t>
                </a:r>
              </a:p>
              <a:p>
                <a:r>
                  <a:rPr lang="en-US" dirty="0">
                    <a:latin typeface="+mj-lt"/>
                  </a:rPr>
                  <a:t>Legendre polynomials can be used to represent symmetric deformation of the sphere while used in polar coordinates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+mj-lt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𝑉𝑜𝑙𝑢𝑚𝑒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is the </a:t>
                </a:r>
                <a:r>
                  <a:rPr lang="en-US" i="1" dirty="0" err="1">
                    <a:latin typeface="+mj-lt"/>
                  </a:rPr>
                  <a:t>i</a:t>
                </a:r>
                <a:r>
                  <a:rPr lang="en-US" i="1" baseline="30000" dirty="0" err="1">
                    <a:latin typeface="+mj-lt"/>
                  </a:rPr>
                  <a:t>th</a:t>
                </a:r>
                <a:r>
                  <a:rPr lang="en-US" i="1" dirty="0">
                    <a:latin typeface="+mj-lt"/>
                  </a:rPr>
                  <a:t> </a:t>
                </a:r>
                <a:r>
                  <a:rPr lang="en-US" dirty="0">
                    <a:latin typeface="+mj-lt"/>
                  </a:rPr>
                  <a:t>coefficient and R is the radius of the shape as a function of rotation angle theta</a:t>
                </a:r>
              </a:p>
              <a:p>
                <a:r>
                  <a:rPr lang="en-US" dirty="0">
                    <a:latin typeface="+mj-lt"/>
                  </a:rPr>
                  <a:t>Volume is integrated w.r.t the axis of symmetry of the silhouette</a:t>
                </a:r>
              </a:p>
              <a:p>
                <a:r>
                  <a:rPr lang="en-US" dirty="0">
                    <a:latin typeface="+mj-lt"/>
                  </a:rPr>
                  <a:t>The resulting volume calculated in cubic pixels is converted into real volume by using a calibration sphere with a known volume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D9D92-726C-420E-8D45-AFC929A84F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65321"/>
                <a:ext cx="10515600" cy="5424256"/>
              </a:xfrm>
              <a:blipFill>
                <a:blip r:embed="rId2"/>
                <a:stretch>
                  <a:fillRect l="-965" t="-2336" r="-724" b="-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09017EB-CE0E-4046-B326-0D36F9D3C71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Legendre Polynomial Method</a:t>
            </a:r>
          </a:p>
        </p:txBody>
      </p:sp>
    </p:spTree>
    <p:extLst>
      <p:ext uri="{BB962C8B-B14F-4D97-AF65-F5344CB8AC3E}">
        <p14:creationId xmlns:p14="http://schemas.microsoft.com/office/powerpoint/2010/main" val="176157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477A7-7D61-4045-B753-B66D91220E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658" y="597262"/>
                <a:ext cx="5084131" cy="435133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XY Coordinates </a:t>
                </a:r>
                <a:r>
                  <a:rPr lang="en-US" dirty="0">
                    <a:latin typeface="+mj-lt"/>
                    <a:sym typeface="Wingdings" pitchFamily="2" charset="2"/>
                  </a:rPr>
                  <a:t> Polar Coordinates</a:t>
                </a: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(X, Y) </a:t>
                </a:r>
                <a:r>
                  <a:rPr lang="en-US" dirty="0">
                    <a:latin typeface="+mj-lt"/>
                    <a:sym typeface="Wingdings" pitchFamily="2" charset="2"/>
                  </a:rPr>
                  <a:t> (r,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𝜃</m:t>
                    </m:r>
                  </m:oMath>
                </a14:m>
                <a:r>
                  <a:rPr lang="en-US" dirty="0">
                    <a:latin typeface="+mj-lt"/>
                  </a:rPr>
                  <a:t>) </a:t>
                </a: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r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>
                    <a:latin typeface="+mj-lt"/>
                  </a:rPr>
                  <a:t>)</a:t>
                </a: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Ex: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(45.5, 9.5) </a:t>
                </a:r>
                <a:r>
                  <a:rPr lang="en-US" dirty="0">
                    <a:latin typeface="+mj-lt"/>
                    <a:sym typeface="Wingdings" pitchFamily="2" charset="2"/>
                  </a:rPr>
                  <a:t> (25.68, 62.1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</m:oMath>
                </a14:m>
                <a:r>
                  <a:rPr lang="en-US" dirty="0">
                    <a:latin typeface="+mj-lt"/>
                  </a:rPr>
                  <a:t>)</a:t>
                </a: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For this curve, insert 36 vectors pointing radially outwards ~ 10.0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</m:oMath>
                </a14:m>
                <a:r>
                  <a:rPr lang="en-US" dirty="0">
                    <a:latin typeface="+mj-lt"/>
                  </a:rPr>
                  <a:t> between every vector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477A7-7D61-4045-B753-B66D91220E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658" y="597262"/>
                <a:ext cx="5084131" cy="4351338"/>
              </a:xfrm>
              <a:blipFill>
                <a:blip r:embed="rId2"/>
                <a:stretch>
                  <a:fillRect l="-1741" t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icture containing racket, standing, necklace&#10;&#10;Description automatically generated">
            <a:extLst>
              <a:ext uri="{FF2B5EF4-FFF2-40B4-BE49-F238E27FC236}">
                <a16:creationId xmlns:a16="http://schemas.microsoft.com/office/drawing/2014/main" id="{A6554F06-6CFF-3240-836A-DB6D49618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7262"/>
            <a:ext cx="4995862" cy="502916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FA1C048-9FEE-1E45-A1D7-7A57EEC0050A}"/>
              </a:ext>
            </a:extLst>
          </p:cNvPr>
          <p:cNvSpPr/>
          <p:nvPr/>
        </p:nvSpPr>
        <p:spPr>
          <a:xfrm>
            <a:off x="8593931" y="3063293"/>
            <a:ext cx="45719" cy="48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C3E32A-8B1F-B142-B1BB-FBC2628F88D4}"/>
              </a:ext>
            </a:extLst>
          </p:cNvPr>
          <p:cNvCxnSpPr>
            <a:cxnSpLocks/>
          </p:cNvCxnSpPr>
          <p:nvPr/>
        </p:nvCxnSpPr>
        <p:spPr>
          <a:xfrm flipV="1">
            <a:off x="8593931" y="597261"/>
            <a:ext cx="1518898" cy="25145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F19A3A-F618-9345-8853-F22BF01C4F08}"/>
              </a:ext>
            </a:extLst>
          </p:cNvPr>
          <p:cNvCxnSpPr>
            <a:cxnSpLocks/>
          </p:cNvCxnSpPr>
          <p:nvPr/>
        </p:nvCxnSpPr>
        <p:spPr>
          <a:xfrm flipV="1">
            <a:off x="8616790" y="3063293"/>
            <a:ext cx="2295298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6C1E83-51BC-7046-9B27-C0F5418DBE09}"/>
              </a:ext>
            </a:extLst>
          </p:cNvPr>
          <p:cNvCxnSpPr>
            <a:cxnSpLocks/>
          </p:cNvCxnSpPr>
          <p:nvPr/>
        </p:nvCxnSpPr>
        <p:spPr>
          <a:xfrm>
            <a:off x="8619216" y="815254"/>
            <a:ext cx="0" cy="4820164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BC879B-2D5E-5044-A23D-0D236FEAF6FD}"/>
              </a:ext>
            </a:extLst>
          </p:cNvPr>
          <p:cNvCxnSpPr>
            <a:cxnSpLocks/>
          </p:cNvCxnSpPr>
          <p:nvPr/>
        </p:nvCxnSpPr>
        <p:spPr>
          <a:xfrm flipV="1">
            <a:off x="9736854" y="795318"/>
            <a:ext cx="0" cy="226797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E2A0115-FBBC-1E40-936D-5729A3FBF7A0}"/>
              </a:ext>
            </a:extLst>
          </p:cNvPr>
          <p:cNvSpPr txBox="1"/>
          <p:nvPr/>
        </p:nvSpPr>
        <p:spPr>
          <a:xfrm>
            <a:off x="9829089" y="985717"/>
            <a:ext cx="127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(45.5, 9.5)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BCBCED-FA51-224F-8757-B075EC53CA13}"/>
              </a:ext>
            </a:extLst>
          </p:cNvPr>
          <p:cNvSpPr/>
          <p:nvPr/>
        </p:nvSpPr>
        <p:spPr>
          <a:xfrm>
            <a:off x="9678972" y="1154994"/>
            <a:ext cx="134393" cy="135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4D8798-4264-C141-9BA1-216ADFFA9657}"/>
              </a:ext>
            </a:extLst>
          </p:cNvPr>
          <p:cNvSpPr txBox="1"/>
          <p:nvPr/>
        </p:nvSpPr>
        <p:spPr>
          <a:xfrm>
            <a:off x="9720878" y="2267285"/>
            <a:ext cx="199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 = 32.2 – 9.5 = 22.7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EE0C6D-6610-B741-958C-10F2CDCD86DB}"/>
              </a:ext>
            </a:extLst>
          </p:cNvPr>
          <p:cNvSpPr txBox="1"/>
          <p:nvPr/>
        </p:nvSpPr>
        <p:spPr>
          <a:xfrm>
            <a:off x="8639321" y="3172882"/>
            <a:ext cx="2132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 = 45.5 – 33. 5 = 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7E1C2-931C-574D-AF61-E3F137CF1C84}"/>
              </a:ext>
            </a:extLst>
          </p:cNvPr>
          <p:cNvSpPr txBox="1"/>
          <p:nvPr/>
        </p:nvSpPr>
        <p:spPr>
          <a:xfrm>
            <a:off x="7149694" y="1784590"/>
            <a:ext cx="1727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= 25.68 pixels 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2C06159-088D-F940-B54C-B3079CE16592}"/>
              </a:ext>
            </a:extLst>
          </p:cNvPr>
          <p:cNvSpPr/>
          <p:nvPr/>
        </p:nvSpPr>
        <p:spPr>
          <a:xfrm>
            <a:off x="8809088" y="2772930"/>
            <a:ext cx="361359" cy="358507"/>
          </a:xfrm>
          <a:custGeom>
            <a:avLst/>
            <a:gdLst>
              <a:gd name="connsiteX0" fmla="*/ 271463 w 278037"/>
              <a:gd name="connsiteY0" fmla="*/ 347253 h 347253"/>
              <a:gd name="connsiteX1" fmla="*/ 242888 w 278037"/>
              <a:gd name="connsiteY1" fmla="*/ 90078 h 347253"/>
              <a:gd name="connsiteX2" fmla="*/ 0 w 278037"/>
              <a:gd name="connsiteY2" fmla="*/ 18640 h 34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37" h="347253">
                <a:moveTo>
                  <a:pt x="271463" y="347253"/>
                </a:moveTo>
                <a:cubicBezTo>
                  <a:pt x="279797" y="246050"/>
                  <a:pt x="288132" y="144847"/>
                  <a:pt x="242888" y="90078"/>
                </a:cubicBezTo>
                <a:cubicBezTo>
                  <a:pt x="197644" y="35309"/>
                  <a:pt x="59531" y="-33747"/>
                  <a:pt x="0" y="186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52694C-CA05-E548-B92F-F02863952CA5}"/>
                  </a:ext>
                </a:extLst>
              </p:cNvPr>
              <p:cNvSpPr txBox="1"/>
              <p:nvPr/>
            </p:nvSpPr>
            <p:spPr>
              <a:xfrm>
                <a:off x="8893013" y="2520132"/>
                <a:ext cx="12729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62.12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52694C-CA05-E548-B92F-F02863952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013" y="2520132"/>
                <a:ext cx="1272989" cy="338554"/>
              </a:xfrm>
              <a:prstGeom prst="rect">
                <a:avLst/>
              </a:prstGeom>
              <a:blipFill>
                <a:blip r:embed="rId4"/>
                <a:stretch>
                  <a:fillRect l="-2970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E9BF5C6-5132-0D4A-B1B3-842BF72DC13F}"/>
              </a:ext>
            </a:extLst>
          </p:cNvPr>
          <p:cNvCxnSpPr>
            <a:cxnSpLocks/>
            <a:stCxn id="21" idx="7"/>
          </p:cNvCxnSpPr>
          <p:nvPr/>
        </p:nvCxnSpPr>
        <p:spPr>
          <a:xfrm flipV="1">
            <a:off x="8632955" y="471488"/>
            <a:ext cx="939670" cy="2598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032C55A-A8FD-ED4C-8DCB-920063DFE682}"/>
              </a:ext>
            </a:extLst>
          </p:cNvPr>
          <p:cNvSpPr txBox="1"/>
          <p:nvPr/>
        </p:nvSpPr>
        <p:spPr>
          <a:xfrm>
            <a:off x="8385631" y="307423"/>
            <a:ext cx="127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90</a:t>
            </a:r>
            <a:r>
              <a:rPr lang="en-US" sz="1600" baseline="30000" dirty="0"/>
              <a:t>o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7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radar chart&#10;&#10;Description automatically generated">
            <a:extLst>
              <a:ext uri="{FF2B5EF4-FFF2-40B4-BE49-F238E27FC236}">
                <a16:creationId xmlns:a16="http://schemas.microsoft.com/office/drawing/2014/main" id="{D824C360-2416-5040-985D-E38CC8DF6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162" y="0"/>
            <a:ext cx="7161675" cy="6858000"/>
          </a:xfrm>
        </p:spPr>
      </p:pic>
      <p:pic>
        <p:nvPicPr>
          <p:cNvPr id="7" name="Picture 6" descr="A close up of a telephone&#10;&#10;Description automatically generated">
            <a:extLst>
              <a:ext uri="{FF2B5EF4-FFF2-40B4-BE49-F238E27FC236}">
                <a16:creationId xmlns:a16="http://schemas.microsoft.com/office/drawing/2014/main" id="{7ACB7FED-F9F1-E748-AD1D-63E3D1FC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972066"/>
            <a:ext cx="1104900" cy="4724400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28DA04A-06CA-9340-A2D1-0CCA519B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00" y="972066"/>
            <a:ext cx="2159000" cy="472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4E56A8-6A11-0949-A842-FE670EB65E46}"/>
              </a:ext>
            </a:extLst>
          </p:cNvPr>
          <p:cNvSpPr txBox="1"/>
          <p:nvPr/>
        </p:nvSpPr>
        <p:spPr>
          <a:xfrm>
            <a:off x="238406" y="461665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(X,Y)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F0465-7220-2247-B99D-5B67752B3986}"/>
              </a:ext>
            </a:extLst>
          </p:cNvPr>
          <p:cNvSpPr txBox="1"/>
          <p:nvPr/>
        </p:nvSpPr>
        <p:spPr>
          <a:xfrm>
            <a:off x="9842500" y="276999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X and Y Distance</a:t>
            </a:r>
            <a:r>
              <a:rPr lang="en-US" dirty="0">
                <a:latin typeface="+mj-lt"/>
                <a:sym typeface="Wingdings" pitchFamily="2" charset="2"/>
              </a:rPr>
              <a:t> 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0896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8971-3B47-C04C-A38E-2C6A31E3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7867F9-E31F-5E44-A811-2834AADAE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259012" y="1825624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𝑉𝑜𝑙𝑢𝑚𝑒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7867F9-E31F-5E44-A811-2834AADAE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259012" y="1825624"/>
                <a:ext cx="10515600" cy="4351338"/>
              </a:xfrm>
              <a:blipFill>
                <a:blip r:embed="rId7"/>
                <a:stretch>
                  <a:fillRect t="-20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2ED71C-876E-A14F-BFFF-F5116815E792}"/>
                  </a:ext>
                </a:extLst>
              </p:cNvPr>
              <p:cNvSpPr txBox="1"/>
              <p:nvPr/>
            </p:nvSpPr>
            <p:spPr>
              <a:xfrm>
                <a:off x="-602236" y="3871592"/>
                <a:ext cx="8319646" cy="871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𝑉𝑜𝑙𝑢𝑚𝑒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2ED71C-876E-A14F-BFFF-F5116815E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236" y="3871592"/>
                <a:ext cx="8319646" cy="871329"/>
              </a:xfrm>
              <a:prstGeom prst="rect">
                <a:avLst/>
              </a:prstGeom>
              <a:blipFill>
                <a:blip r:embed="rId8"/>
                <a:stretch>
                  <a:fillRect t="-112857" b="-17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FF534-1E70-DC44-9D48-6E5FB653DF8E}"/>
                  </a:ext>
                </a:extLst>
              </p:cNvPr>
              <p:cNvSpPr txBox="1"/>
              <p:nvPr/>
            </p:nvSpPr>
            <p:spPr>
              <a:xfrm>
                <a:off x="223263" y="5024277"/>
                <a:ext cx="9808149" cy="871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𝑉𝑜𝑙𝑢𝑚𝑒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f>
                                        <m:f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nor/>
                                            </m:rPr>
                                            <a:rPr lang="el-GR"/>
                                            <m:t>π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18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l-GR"/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18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𝟕𝟏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𝟑𝟔𝟑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𝟎𝟓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𝐜𝐮𝐛𝐢𝐜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𝐩𝐢𝐱𝐞𝐥𝐬</m:t>
                      </m:r>
                    </m:oMath>
                  </m:oMathPara>
                </a14:m>
                <a:endParaRPr lang="en-US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FF534-1E70-DC44-9D48-6E5FB653D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63" y="5024277"/>
                <a:ext cx="9808149" cy="871329"/>
              </a:xfrm>
              <a:prstGeom prst="rect">
                <a:avLst/>
              </a:prstGeom>
              <a:blipFill>
                <a:blip r:embed="rId9"/>
                <a:stretch>
                  <a:fillRect t="-114286" b="-17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3EF1171-A44E-F046-8AA7-496F46C7D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0362" y="1397793"/>
            <a:ext cx="4102100" cy="260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F078AB-D895-6845-B290-0870928A3891}"/>
                  </a:ext>
                </a:extLst>
              </p:cNvPr>
              <p:cNvSpPr txBox="1"/>
              <p:nvPr/>
            </p:nvSpPr>
            <p:spPr>
              <a:xfrm>
                <a:off x="8110477" y="4109446"/>
                <a:ext cx="2921000" cy="763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+mj-lt"/>
                  </a:rPr>
                  <a:t> is 10</a:t>
                </a:r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</m:oMath>
                </a14:m>
                <a:r>
                  <a:rPr lang="en-US" dirty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/>
                          <m:t>π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dirty="0">
                    <a:latin typeface="+mj-lt"/>
                  </a:rPr>
                  <a:t> radian intervals.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F078AB-D895-6845-B290-0870928A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477" y="4109446"/>
                <a:ext cx="2921000" cy="763542"/>
              </a:xfrm>
              <a:prstGeom prst="rect">
                <a:avLst/>
              </a:prstGeom>
              <a:blipFill>
                <a:blip r:embed="rId11"/>
                <a:stretch>
                  <a:fillRect l="-1732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54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45FD-9643-CA4F-AC27-3494EA14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Extreme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F5426-FEB3-0441-A0C3-1BC983F4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2527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Find the highest, lowest, right and left-most points from the centroid</a:t>
            </a:r>
          </a:p>
          <a:p>
            <a:r>
              <a:rPr lang="en-US" sz="2400" dirty="0">
                <a:latin typeface="+mj-lt"/>
              </a:rPr>
              <a:t>Calculate height and width using the individual pixel length</a:t>
            </a:r>
          </a:p>
          <a:p>
            <a:r>
              <a:rPr lang="en-US" sz="2400" dirty="0">
                <a:latin typeface="+mj-lt"/>
              </a:rPr>
              <a:t>Use width and height to calculate radius and resulting volume. </a:t>
            </a: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31137001-C544-4B4A-9F86-00094A6B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25" y="891312"/>
            <a:ext cx="4371133" cy="4390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C45C06-C722-2342-94AE-62820C339168}"/>
              </a:ext>
            </a:extLst>
          </p:cNvPr>
          <p:cNvSpPr txBox="1"/>
          <p:nvPr/>
        </p:nvSpPr>
        <p:spPr>
          <a:xfrm>
            <a:off x="125729" y="5096867"/>
            <a:ext cx="755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Highest point = row closest to row zero, median pixel = row 6,  Y value of 6.5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03E6D-51D7-344C-B0AC-34511912645D}"/>
              </a:ext>
            </a:extLst>
          </p:cNvPr>
          <p:cNvSpPr txBox="1"/>
          <p:nvPr/>
        </p:nvSpPr>
        <p:spPr>
          <a:xfrm>
            <a:off x="125729" y="5472679"/>
            <a:ext cx="803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Lowest point = row farthest from row zero, median pixel = row 56,  Y value of 56.5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BCCF3-A5D1-0544-B458-ECC08A6DA394}"/>
              </a:ext>
            </a:extLst>
          </p:cNvPr>
          <p:cNvSpPr txBox="1"/>
          <p:nvPr/>
        </p:nvSpPr>
        <p:spPr>
          <a:xfrm>
            <a:off x="125727" y="5848491"/>
            <a:ext cx="867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Right point = column farthest from column zero, median pixel = column 55,  X value of 55.5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11798B-F77C-AA4D-B5C3-9E9A022B612B}"/>
              </a:ext>
            </a:extLst>
          </p:cNvPr>
          <p:cNvSpPr txBox="1"/>
          <p:nvPr/>
        </p:nvSpPr>
        <p:spPr>
          <a:xfrm>
            <a:off x="125729" y="6285291"/>
            <a:ext cx="83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Left point = column closest to column zero, median pixel = column 8,  X value of 8.5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24445-9A3D-C14D-ADAA-97D27E30608F}"/>
              </a:ext>
            </a:extLst>
          </p:cNvPr>
          <p:cNvSpPr txBox="1"/>
          <p:nvPr/>
        </p:nvSpPr>
        <p:spPr>
          <a:xfrm>
            <a:off x="8243455" y="2660073"/>
            <a:ext cx="116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[8.5, 27.5]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5B0FF3-E71B-5C4F-B27B-DFD88D8F1BD7}"/>
              </a:ext>
            </a:extLst>
          </p:cNvPr>
          <p:cNvSpPr txBox="1"/>
          <p:nvPr/>
        </p:nvSpPr>
        <p:spPr>
          <a:xfrm>
            <a:off x="10318182" y="2967850"/>
            <a:ext cx="116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[55.5,32.5]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AC4D2-D702-A441-90EA-5BBE69BC8055}"/>
              </a:ext>
            </a:extLst>
          </p:cNvPr>
          <p:cNvSpPr txBox="1"/>
          <p:nvPr/>
        </p:nvSpPr>
        <p:spPr>
          <a:xfrm>
            <a:off x="9209819" y="1109384"/>
            <a:ext cx="116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[31.5,6.5]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C1FA5-0E1B-5D49-9750-D1848CB71D60}"/>
              </a:ext>
            </a:extLst>
          </p:cNvPr>
          <p:cNvSpPr txBox="1"/>
          <p:nvPr/>
        </p:nvSpPr>
        <p:spPr>
          <a:xfrm>
            <a:off x="9154401" y="4789090"/>
            <a:ext cx="116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[30.5,56.5]</a:t>
            </a:r>
          </a:p>
        </p:txBody>
      </p:sp>
    </p:spTree>
    <p:extLst>
      <p:ext uri="{BB962C8B-B14F-4D97-AF65-F5344CB8AC3E}">
        <p14:creationId xmlns:p14="http://schemas.microsoft.com/office/powerpoint/2010/main" val="4052808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E0B7-422F-7549-8A8E-3187176E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Extreme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BB9665-979C-EB4F-B8EE-EC27B62160AC}"/>
                  </a:ext>
                </a:extLst>
              </p:cNvPr>
              <p:cNvSpPr txBox="1"/>
              <p:nvPr/>
            </p:nvSpPr>
            <p:spPr>
              <a:xfrm>
                <a:off x="1319879" y="5172637"/>
                <a:ext cx="1285034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BB9665-979C-EB4F-B8EE-EC27B6216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879" y="5172637"/>
                <a:ext cx="1285034" cy="520399"/>
              </a:xfrm>
              <a:prstGeom prst="rect">
                <a:avLst/>
              </a:prstGeom>
              <a:blipFill>
                <a:blip r:embed="rId2"/>
                <a:stretch>
                  <a:fillRect l="-1980" t="-4762" r="-990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E73648-8419-8546-ADE7-95442F94CC41}"/>
                  </a:ext>
                </a:extLst>
              </p:cNvPr>
              <p:cNvSpPr txBox="1"/>
              <p:nvPr/>
            </p:nvSpPr>
            <p:spPr>
              <a:xfrm>
                <a:off x="913296" y="1947623"/>
                <a:ext cx="43711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𝐻𝑒𝑖𝑔h𝑡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𝑢𝑝𝑝𝑒𝑟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𝑙𝑜𝑤𝑒𝑟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𝑝𝑖𝑥𝑒𝑙𝐿𝑒𝑛𝑔𝑡h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E73648-8419-8546-ADE7-95442F94C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96" y="1947623"/>
                <a:ext cx="4371133" cy="276999"/>
              </a:xfrm>
              <a:prstGeom prst="rect">
                <a:avLst/>
              </a:prstGeom>
              <a:blipFill>
                <a:blip r:embed="rId4"/>
                <a:stretch>
                  <a:fillRect l="-1739" t="-8696" r="-144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D122AC-0D53-404E-9A6F-06C824BF648A}"/>
                  </a:ext>
                </a:extLst>
              </p:cNvPr>
              <p:cNvSpPr txBox="1"/>
              <p:nvPr/>
            </p:nvSpPr>
            <p:spPr>
              <a:xfrm>
                <a:off x="727364" y="2381418"/>
                <a:ext cx="43565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𝑊𝑖𝑑𝑡h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𝑟𝑖𝑔h𝑡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𝑝𝑖𝑥𝑒𝑙𝐿𝑒𝑛𝑔𝑡h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D122AC-0D53-404E-9A6F-06C824BF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364" y="2381418"/>
                <a:ext cx="4356577" cy="553998"/>
              </a:xfrm>
              <a:prstGeom prst="rect">
                <a:avLst/>
              </a:prstGeom>
              <a:blipFill>
                <a:blip r:embed="rId5"/>
                <a:stretch>
                  <a:fillRect t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BD3F26-AC21-A547-9A52-FE3E821AE6F0}"/>
                  </a:ext>
                </a:extLst>
              </p:cNvPr>
              <p:cNvSpPr txBox="1"/>
              <p:nvPr/>
            </p:nvSpPr>
            <p:spPr>
              <a:xfrm>
                <a:off x="913296" y="3797939"/>
                <a:ext cx="34306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𝐻𝑒𝑖𝑔h𝑡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6.5 −56.5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BD3F26-AC21-A547-9A52-FE3E821AE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96" y="3797939"/>
                <a:ext cx="3430683" cy="276999"/>
              </a:xfrm>
              <a:prstGeom prst="rect">
                <a:avLst/>
              </a:prstGeom>
              <a:blipFill>
                <a:blip r:embed="rId6"/>
                <a:stretch>
                  <a:fillRect l="-2214" t="-9091" r="-1845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D9A0F7-6342-7A42-863C-3CFC233AB98B}"/>
                  </a:ext>
                </a:extLst>
              </p:cNvPr>
              <p:cNvSpPr txBox="1"/>
              <p:nvPr/>
            </p:nvSpPr>
            <p:spPr>
              <a:xfrm>
                <a:off x="913296" y="4369609"/>
                <a:ext cx="338323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𝑊𝑖𝑑𝑡h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55.5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8.5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D9A0F7-6342-7A42-863C-3CFC233AB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96" y="4369609"/>
                <a:ext cx="3383234" cy="553998"/>
              </a:xfrm>
              <a:prstGeom prst="rect">
                <a:avLst/>
              </a:prstGeom>
              <a:blipFill>
                <a:blip r:embed="rId7"/>
                <a:stretch>
                  <a:fillRect l="-1124" t="-4545" r="-1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F60466-CE2B-8549-9DBB-22C5C2054F9F}"/>
                  </a:ext>
                </a:extLst>
              </p:cNvPr>
              <p:cNvSpPr txBox="1"/>
              <p:nvPr/>
            </p:nvSpPr>
            <p:spPr>
              <a:xfrm>
                <a:off x="1284693" y="5863853"/>
                <a:ext cx="3999736" cy="392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(50)(47)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</a:t>
                </a:r>
                <a:r>
                  <a:rPr lang="en-US" b="1" dirty="0">
                    <a:latin typeface="+mj-lt"/>
                  </a:rPr>
                  <a:t>57,831.5 cubic pixels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F60466-CE2B-8549-9DBB-22C5C2054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93" y="5863853"/>
                <a:ext cx="3999736" cy="392543"/>
              </a:xfrm>
              <a:prstGeom prst="rect">
                <a:avLst/>
              </a:prstGeom>
              <a:blipFill>
                <a:blip r:embed="rId8"/>
                <a:stretch>
                  <a:fillRect l="-1582" t="-6250" r="-31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0F95CFF6-9241-A743-9866-1A89E1D8ED4B}"/>
              </a:ext>
            </a:extLst>
          </p:cNvPr>
          <p:cNvSpPr/>
          <p:nvPr/>
        </p:nvSpPr>
        <p:spPr>
          <a:xfrm>
            <a:off x="8559135" y="365125"/>
            <a:ext cx="2421986" cy="24994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6734C9-64C7-6240-A0DF-B41BA67E2A74}"/>
              </a:ext>
            </a:extLst>
          </p:cNvPr>
          <p:cNvSpPr/>
          <p:nvPr/>
        </p:nvSpPr>
        <p:spPr>
          <a:xfrm rot="5400000">
            <a:off x="9297864" y="452042"/>
            <a:ext cx="944528" cy="2421986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48A768-6D5D-4448-B920-DDC173FD2BEB}"/>
              </a:ext>
            </a:extLst>
          </p:cNvPr>
          <p:cNvSpPr/>
          <p:nvPr/>
        </p:nvSpPr>
        <p:spPr>
          <a:xfrm>
            <a:off x="9222236" y="365125"/>
            <a:ext cx="1058593" cy="24994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91224-7891-F34F-B15D-5559EE7C7724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9751533" y="365125"/>
            <a:ext cx="0" cy="24994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1FE24F-2836-9649-BE88-6FA01D3326E2}"/>
              </a:ext>
            </a:extLst>
          </p:cNvPr>
          <p:cNvCxnSpPr>
            <a:stCxn id="12" idx="4"/>
            <a:endCxn id="12" idx="0"/>
          </p:cNvCxnSpPr>
          <p:nvPr/>
        </p:nvCxnSpPr>
        <p:spPr>
          <a:xfrm>
            <a:off x="8559135" y="1663035"/>
            <a:ext cx="24219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932680-5CFE-2441-9A36-6D327E7AB246}"/>
              </a:ext>
            </a:extLst>
          </p:cNvPr>
          <p:cNvCxnSpPr/>
          <p:nvPr/>
        </p:nvCxnSpPr>
        <p:spPr>
          <a:xfrm flipV="1">
            <a:off x="9222236" y="1190771"/>
            <a:ext cx="1058593" cy="889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0AF902-7B92-1242-B8AE-58C29DFF9A26}"/>
              </a:ext>
            </a:extLst>
          </p:cNvPr>
          <p:cNvSpPr txBox="1"/>
          <p:nvPr/>
        </p:nvSpPr>
        <p:spPr>
          <a:xfrm>
            <a:off x="9751532" y="676645"/>
            <a:ext cx="30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1FE143-68E1-D747-8A38-4EBE960C9412}"/>
              </a:ext>
            </a:extLst>
          </p:cNvPr>
          <p:cNvSpPr txBox="1"/>
          <p:nvPr/>
        </p:nvSpPr>
        <p:spPr>
          <a:xfrm>
            <a:off x="9395390" y="1789841"/>
            <a:ext cx="30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B7A55-F739-1E4D-BF72-2D8C4EECF3CF}"/>
              </a:ext>
            </a:extLst>
          </p:cNvPr>
          <p:cNvSpPr txBox="1"/>
          <p:nvPr/>
        </p:nvSpPr>
        <p:spPr>
          <a:xfrm>
            <a:off x="8763091" y="1338036"/>
            <a:ext cx="30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</a:t>
            </a:r>
          </a:p>
        </p:txBody>
      </p: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85C6E0C9-E862-1343-851A-0A146D2E9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898" y="3176115"/>
            <a:ext cx="3383234" cy="339800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65BCCC-06DF-8F40-A1C1-8AE118B70576}"/>
              </a:ext>
            </a:extLst>
          </p:cNvPr>
          <p:cNvCxnSpPr>
            <a:cxnSpLocks/>
          </p:cNvCxnSpPr>
          <p:nvPr/>
        </p:nvCxnSpPr>
        <p:spPr>
          <a:xfrm>
            <a:off x="9906514" y="3588400"/>
            <a:ext cx="1" cy="25606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B9C253-A2DB-B649-8EE9-ACD1A83566A3}"/>
              </a:ext>
            </a:extLst>
          </p:cNvPr>
          <p:cNvCxnSpPr>
            <a:cxnSpLocks/>
          </p:cNvCxnSpPr>
          <p:nvPr/>
        </p:nvCxnSpPr>
        <p:spPr>
          <a:xfrm>
            <a:off x="8763091" y="4856209"/>
            <a:ext cx="23336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1AF44C-3F47-E34C-B519-37EB0C969274}"/>
                  </a:ext>
                </a:extLst>
              </p:cNvPr>
              <p:cNvSpPr txBox="1"/>
              <p:nvPr/>
            </p:nvSpPr>
            <p:spPr>
              <a:xfrm>
                <a:off x="6826274" y="1738352"/>
                <a:ext cx="1658272" cy="84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1AF44C-3F47-E34C-B519-37EB0C969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274" y="1738352"/>
                <a:ext cx="1658272" cy="8416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107BEA-C21C-914D-AE2D-6BB37FBDDF84}"/>
                  </a:ext>
                </a:extLst>
              </p:cNvPr>
              <p:cNvSpPr txBox="1"/>
              <p:nvPr/>
            </p:nvSpPr>
            <p:spPr>
              <a:xfrm>
                <a:off x="6826274" y="2410603"/>
                <a:ext cx="1658272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107BEA-C21C-914D-AE2D-6BB37FBD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274" y="2410603"/>
                <a:ext cx="1658272" cy="7869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71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64A3-FBDE-CC47-93B6-7914B01A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Summation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2B9B-024B-DD4A-A387-71D47008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25" y="1501514"/>
            <a:ext cx="821984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Method: Find pixel count (pixel area) to calculate the resulting singular radius and volume.</a:t>
            </a:r>
          </a:p>
          <a:p>
            <a:r>
              <a:rPr lang="en-US" dirty="0">
                <a:latin typeface="+mj-lt"/>
              </a:rPr>
              <a:t>Pixel Count = 1,946 pixels</a:t>
            </a:r>
          </a:p>
          <a:p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00B006-AD9D-3B43-94C7-4B0A67D8AA9A}"/>
                  </a:ext>
                </a:extLst>
              </p:cNvPr>
              <p:cNvSpPr txBox="1"/>
              <p:nvPr/>
            </p:nvSpPr>
            <p:spPr>
              <a:xfrm>
                <a:off x="838200" y="4179916"/>
                <a:ext cx="862774" cy="274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00B006-AD9D-3B43-94C7-4B0A67D8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79916"/>
                <a:ext cx="862774" cy="274320"/>
              </a:xfrm>
              <a:prstGeom prst="rect">
                <a:avLst/>
              </a:prstGeom>
              <a:blipFill>
                <a:blip r:embed="rId2"/>
                <a:stretch>
                  <a:fillRect l="-7353" t="-9091" r="-294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D190AB-BA03-0A4B-84A5-6BAFA417196C}"/>
                  </a:ext>
                </a:extLst>
              </p:cNvPr>
              <p:cNvSpPr/>
              <p:nvPr/>
            </p:nvSpPr>
            <p:spPr>
              <a:xfrm>
                <a:off x="2254173" y="3811670"/>
                <a:ext cx="102893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D190AB-BA03-0A4B-84A5-6BAFA4171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173" y="3811670"/>
                <a:ext cx="102893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A72636-C974-4843-9641-AAC55EC01DB4}"/>
                  </a:ext>
                </a:extLst>
              </p:cNvPr>
              <p:cNvSpPr/>
              <p:nvPr/>
            </p:nvSpPr>
            <p:spPr>
              <a:xfrm>
                <a:off x="640825" y="4857306"/>
                <a:ext cx="1257524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A72636-C974-4843-9641-AAC55EC01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25" y="4857306"/>
                <a:ext cx="1257524" cy="61170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33C69F-3663-2E43-9A56-CAC27AF5F6D9}"/>
                  </a:ext>
                </a:extLst>
              </p:cNvPr>
              <p:cNvSpPr/>
              <p:nvPr/>
            </p:nvSpPr>
            <p:spPr>
              <a:xfrm>
                <a:off x="3670145" y="3811669"/>
                <a:ext cx="1393779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1946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33C69F-3663-2E43-9A56-CAC27AF5F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145" y="3811669"/>
                <a:ext cx="139377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89A17-A069-9248-879D-5B3721745004}"/>
                  </a:ext>
                </a:extLst>
              </p:cNvPr>
              <p:cNvSpPr/>
              <p:nvPr/>
            </p:nvSpPr>
            <p:spPr>
              <a:xfrm>
                <a:off x="5761501" y="4132410"/>
                <a:ext cx="1214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=24.88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89A17-A069-9248-879D-5B372174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501" y="4132410"/>
                <a:ext cx="121405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2E00E5-77F0-F344-AE46-DCE822769BCB}"/>
              </a:ext>
            </a:extLst>
          </p:cNvPr>
          <p:cNvCxnSpPr/>
          <p:nvPr/>
        </p:nvCxnSpPr>
        <p:spPr>
          <a:xfrm>
            <a:off x="1856509" y="4317076"/>
            <a:ext cx="397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9627CE6-BBD9-1740-9813-686ADC5AC6BC}"/>
                  </a:ext>
                </a:extLst>
              </p:cNvPr>
              <p:cNvSpPr/>
              <p:nvPr/>
            </p:nvSpPr>
            <p:spPr>
              <a:xfrm>
                <a:off x="2055340" y="4925861"/>
                <a:ext cx="1781642" cy="484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(24.88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9627CE6-BBD9-1740-9813-686ADC5AC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340" y="4925861"/>
                <a:ext cx="1781642" cy="484300"/>
              </a:xfrm>
              <a:prstGeom prst="rect">
                <a:avLst/>
              </a:prstGeom>
              <a:blipFill>
                <a:blip r:embed="rId7"/>
                <a:stretch>
                  <a:fillRect r="-212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EE2EE2-561B-1144-9B84-A8783677CBB5}"/>
                  </a:ext>
                </a:extLst>
              </p:cNvPr>
              <p:cNvSpPr/>
              <p:nvPr/>
            </p:nvSpPr>
            <p:spPr>
              <a:xfrm>
                <a:off x="4225183" y="5005950"/>
                <a:ext cx="16709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𝟔𝟒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𝟓𝟕𝟒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EE2EE2-561B-1144-9B84-A8783677C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183" y="5005950"/>
                <a:ext cx="167097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75D05484-CBAF-EB48-B312-6990EF8EE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8040" y="365125"/>
            <a:ext cx="2658891" cy="2658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68113D-A604-914F-8C7F-936DF593E39D}"/>
              </a:ext>
            </a:extLst>
          </p:cNvPr>
          <p:cNvSpPr txBox="1"/>
          <p:nvPr/>
        </p:nvSpPr>
        <p:spPr>
          <a:xfrm>
            <a:off x="9703170" y="1366734"/>
            <a:ext cx="146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 = 1,946 pixels</a:t>
            </a:r>
          </a:p>
        </p:txBody>
      </p:sp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1954990B-A3C6-0144-99FE-E9A585D0C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1971" y="3149454"/>
            <a:ext cx="3487039" cy="34941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1686CA-0A8F-674D-B7E6-CBC9F4A76E79}"/>
              </a:ext>
            </a:extLst>
          </p:cNvPr>
          <p:cNvSpPr txBox="1"/>
          <p:nvPr/>
        </p:nvSpPr>
        <p:spPr>
          <a:xfrm>
            <a:off x="5761501" y="6086475"/>
            <a:ext cx="276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>
                <a:latin typeface="+mj-lt"/>
              </a:rPr>
              <a:t>= Circle of radius 24.88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7D0667-1398-0449-8C3B-3B70ECC3FC14}"/>
              </a:ext>
            </a:extLst>
          </p:cNvPr>
          <p:cNvCxnSpPr>
            <a:cxnSpLocks/>
          </p:cNvCxnSpPr>
          <p:nvPr/>
        </p:nvCxnSpPr>
        <p:spPr>
          <a:xfrm>
            <a:off x="5623146" y="6271141"/>
            <a:ext cx="48510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92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B16A-F954-4040-BDCE-B4D3A7D1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C8C1-FB8B-E443-84AB-76281531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9" y="2348704"/>
            <a:ext cx="5180245" cy="373105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Edge detection is used in image analysis of acoustic and EML/ESL droplet data to define the exterior boundary and then ultimately study thermophysical properties of materials. </a:t>
            </a:r>
          </a:p>
          <a:p>
            <a:r>
              <a:rPr lang="en-US" sz="2000" dirty="0">
                <a:latin typeface="+mj-lt"/>
              </a:rPr>
              <a:t>Different volume approaches – varying accuracy and precision.</a:t>
            </a:r>
          </a:p>
          <a:p>
            <a:r>
              <a:rPr lang="en-US" sz="2000" dirty="0">
                <a:latin typeface="+mj-lt"/>
              </a:rPr>
              <a:t>Impose a failure mode for droplets to better understand how experimental data may be rapidly screened to quantify the deviation from ideal deformation behavior.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601337D1-2718-4C4B-BFB2-1541D81664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80" r="14974"/>
          <a:stretch/>
        </p:blipFill>
        <p:spPr>
          <a:xfrm>
            <a:off x="7840581" y="340127"/>
            <a:ext cx="2072713" cy="2233470"/>
          </a:xfrm>
          <a:prstGeom prst="rect">
            <a:avLst/>
          </a:prstGeom>
          <a:effectLst/>
        </p:spPr>
      </p:pic>
      <p:pic>
        <p:nvPicPr>
          <p:cNvPr id="6" name="12.4.19107.8Hz2800mV_C001H001S0001">
            <a:hlinkClick r:id="" action="ppaction://media"/>
            <a:extLst>
              <a:ext uri="{FF2B5EF4-FFF2-40B4-BE49-F238E27FC236}">
                <a16:creationId xmlns:a16="http://schemas.microsoft.com/office/drawing/2014/main" id="{5197301B-5188-D545-88F4-53E43C73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74" y="3403006"/>
            <a:ext cx="2990175" cy="2990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F3340-1F70-8C40-91D8-D60A54BB98D5}"/>
              </a:ext>
            </a:extLst>
          </p:cNvPr>
          <p:cNvSpPr txBox="1"/>
          <p:nvPr/>
        </p:nvSpPr>
        <p:spPr>
          <a:xfrm>
            <a:off x="6012230" y="3033674"/>
            <a:ext cx="176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Acoustic Sample</a:t>
            </a:r>
          </a:p>
        </p:txBody>
      </p:sp>
      <p:pic>
        <p:nvPicPr>
          <p:cNvPr id="7" name="SCH02_S03_E003_CY33_RS_01" descr="SCH02_S03_E003_CY33_RS_01">
            <a:hlinkClick r:id="" action="ppaction://media"/>
            <a:extLst>
              <a:ext uri="{FF2B5EF4-FFF2-40B4-BE49-F238E27FC236}">
                <a16:creationId xmlns:a16="http://schemas.microsoft.com/office/drawing/2014/main" id="{DD7EEC1D-8A13-0F46-AA3A-7C006EF764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4223" y="3384415"/>
            <a:ext cx="3072771" cy="3032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CFE8A-9BCC-CA48-B92C-04367E219343}"/>
              </a:ext>
            </a:extLst>
          </p:cNvPr>
          <p:cNvSpPr txBox="1"/>
          <p:nvPr/>
        </p:nvSpPr>
        <p:spPr>
          <a:xfrm>
            <a:off x="9681558" y="3038398"/>
            <a:ext cx="176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EML Sample</a:t>
            </a:r>
          </a:p>
        </p:txBody>
      </p:sp>
    </p:spTree>
    <p:extLst>
      <p:ext uri="{BB962C8B-B14F-4D97-AF65-F5344CB8AC3E}">
        <p14:creationId xmlns:p14="http://schemas.microsoft.com/office/powerpoint/2010/main" val="22896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FD59-2815-954D-AA55-FB70EF4D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010546AC-0DF3-D347-A4D4-7AF6BF8C8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55261"/>
              </p:ext>
            </p:extLst>
          </p:nvPr>
        </p:nvGraphicFramePr>
        <p:xfrm>
          <a:off x="2297451" y="1416368"/>
          <a:ext cx="7597097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431">
                  <a:extLst>
                    <a:ext uri="{9D8B030D-6E8A-4147-A177-3AD203B41FA5}">
                      <a16:colId xmlns:a16="http://schemas.microsoft.com/office/drawing/2014/main" val="16813210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788209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64434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 (cubic pixels)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 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187211"/>
                  </a:ext>
                </a:extLst>
              </a:tr>
              <a:tr h="172662">
                <a:tc>
                  <a:txBody>
                    <a:bodyPr/>
                    <a:lstStyle/>
                    <a:p>
                      <a:r>
                        <a:rPr lang="en-US" dirty="0"/>
                        <a:t>Edge Extreme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- 20.9%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743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Pixel Summation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- 10.0%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3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Centroid Shell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54,400 – 75,300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- 9.54%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606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Legendre Polynomial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71,360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7005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1466E2-170F-7A48-97F4-E95CA7D2C777}"/>
              </a:ext>
            </a:extLst>
          </p:cNvPr>
          <p:cNvSpPr txBox="1"/>
          <p:nvPr/>
        </p:nvSpPr>
        <p:spPr>
          <a:xfrm>
            <a:off x="692150" y="3592512"/>
            <a:ext cx="10807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Legendre Polynomial method is the most precise in its calculations by integrating volumes for each respective radius as a function of theta. If a finer sub-pixel edge detection was imposed on the test curve, the volume would be even more 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pixel summation assumes a singular radius for the entire droplet making this method the least accurate, even though the pixel area is analytically correct.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Although the edge extreme accounts for the height and width of the droplet, the ellipsoidal assumption in the method will not properly account for any non-uniform droplet curves.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shell method is another accurate and precise technique but creates error depending on the thicknesses of the slice heights.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for a quick volume estimation the less accurate methods will suffice.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858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796D-F0B7-42CB-8937-A93392D5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85"/>
            <a:ext cx="10515600" cy="4871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CMSX-4 plus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9B16E3-7DBD-40AC-8AE0-B9F7126F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692" y="550416"/>
            <a:ext cx="5502558" cy="475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AE32F-21F8-4768-BE93-CE72B954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9" y="612560"/>
            <a:ext cx="6000591" cy="4759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18685290-101C-43BA-8A3D-D1DFDF9F463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17422" y="5382771"/>
              <a:ext cx="7427864" cy="1353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20403">
                      <a:extLst>
                        <a:ext uri="{9D8B030D-6E8A-4147-A177-3AD203B41FA5}">
                          <a16:colId xmlns:a16="http://schemas.microsoft.com/office/drawing/2014/main" val="524067110"/>
                        </a:ext>
                      </a:extLst>
                    </a:gridCol>
                    <a:gridCol w="2601157">
                      <a:extLst>
                        <a:ext uri="{9D8B030D-6E8A-4147-A177-3AD203B41FA5}">
                          <a16:colId xmlns:a16="http://schemas.microsoft.com/office/drawing/2014/main" val="4133871332"/>
                        </a:ext>
                      </a:extLst>
                    </a:gridCol>
                    <a:gridCol w="2606304">
                      <a:extLst>
                        <a:ext uri="{9D8B030D-6E8A-4147-A177-3AD203B41FA5}">
                          <a16:colId xmlns:a16="http://schemas.microsoft.com/office/drawing/2014/main" val="10819063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num>
                                  <m:den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12580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Pixel Summation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8015.96277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1.00775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ea typeface="Cambria Math" panose="02040503050406030204" pitchFamily="18" charset="0"/>
                            </a:rPr>
                            <a:t>1.72234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>
                              <a:ea typeface="Cambria Math" panose="02040503050406030204" pitchFamily="18" charset="0"/>
                            </a:rPr>
                            <a:t>0.01839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392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Legendre Polynomial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8052.93865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0.93291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ea typeface="Cambria Math" panose="02040503050406030204" pitchFamily="18" charset="0"/>
                            </a:rPr>
                            <a:t>1.79481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0.01703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0112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18685290-101C-43BA-8A3D-D1DFDF9F46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1107647"/>
                  </p:ext>
                </p:extLst>
              </p:nvPr>
            </p:nvGraphicFramePr>
            <p:xfrm>
              <a:off x="3017422" y="5382771"/>
              <a:ext cx="7427864" cy="1353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20403">
                      <a:extLst>
                        <a:ext uri="{9D8B030D-6E8A-4147-A177-3AD203B41FA5}">
                          <a16:colId xmlns:a16="http://schemas.microsoft.com/office/drawing/2014/main" val="524067110"/>
                        </a:ext>
                      </a:extLst>
                    </a:gridCol>
                    <a:gridCol w="2601157">
                      <a:extLst>
                        <a:ext uri="{9D8B030D-6E8A-4147-A177-3AD203B41FA5}">
                          <a16:colId xmlns:a16="http://schemas.microsoft.com/office/drawing/2014/main" val="4133871332"/>
                        </a:ext>
                      </a:extLst>
                    </a:gridCol>
                    <a:gridCol w="2606304">
                      <a:extLst>
                        <a:ext uri="{9D8B030D-6E8A-4147-A177-3AD203B41FA5}">
                          <a16:colId xmlns:a16="http://schemas.microsoft.com/office/drawing/2014/main" val="1081906379"/>
                        </a:ext>
                      </a:extLst>
                    </a:gridCol>
                  </a:tblGrid>
                  <a:tr h="612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5714" t="-4950" r="-100703" b="-134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5280" t="-4950" r="-467" b="-134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12580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Pixel Summation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5714" t="-173770" r="-100703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5280" t="-173770" r="-467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4392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Legendre Polynomial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5714" t="-273770" r="-100703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5280" t="-273770" r="-467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90112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885A3F-4B4F-4027-B730-9FF3EB2AB61B}"/>
                  </a:ext>
                </a:extLst>
              </p:cNvPr>
              <p:cNvSpPr txBox="1"/>
              <p:nvPr/>
            </p:nvSpPr>
            <p:spPr>
              <a:xfrm>
                <a:off x="452760" y="5818982"/>
                <a:ext cx="219380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885A3F-4B4F-4027-B730-9FF3EB2AB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60" y="5818982"/>
                <a:ext cx="2193806" cy="525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C2DC8B23-D7B3-5243-B257-7BA439AF7462}"/>
              </a:ext>
            </a:extLst>
          </p:cNvPr>
          <p:cNvSpPr txBox="1">
            <a:spLocks/>
          </p:cNvSpPr>
          <p:nvPr/>
        </p:nvSpPr>
        <p:spPr>
          <a:xfrm>
            <a:off x="5436249" y="477943"/>
            <a:ext cx="10515600" cy="487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Figure Courtesy of Jannatun Nawer</a:t>
            </a:r>
          </a:p>
        </p:txBody>
      </p:sp>
    </p:spTree>
    <p:extLst>
      <p:ext uri="{BB962C8B-B14F-4D97-AF65-F5344CB8AC3E}">
        <p14:creationId xmlns:p14="http://schemas.microsoft.com/office/powerpoint/2010/main" val="3783850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F6CA-5ED8-6C45-B5F3-8BA2BABF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8BFC7-0779-0647-8647-2A1DC8B76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1825625"/>
            <a:ext cx="954278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Perform each method analytically to compare accuracy and precision.</a:t>
            </a:r>
            <a:r>
              <a:rPr lang="en-US" dirty="0"/>
              <a:t> ✓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+mj-lt"/>
              </a:rPr>
              <a:t>Complete optimized and rotated shell methods.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Test these methods on acoustic, EML, and ESL droplets to quantify the deviation from ideal deformation behavior.</a:t>
            </a:r>
          </a:p>
          <a:p>
            <a:pPr lvl="1"/>
            <a:r>
              <a:rPr lang="en-US" dirty="0">
                <a:latin typeface="+mj-lt"/>
              </a:rPr>
              <a:t>Prepare the raw EML data and develop automatic program.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Quantify the different forms of failure and detect a possible pattern in the data.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C85310B1-8921-6A42-A379-771FCF70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1275715"/>
            <a:ext cx="1999615" cy="19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46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6AC0C-29CE-554C-9FD0-63ACA9DC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006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B4B1-DB05-0648-A8F4-C70FC7023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Edge Detection and Resulting Volume Calculation Methods for Liquid Droplet Property Measurement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2393705E-F206-2046-9CFB-C7AAED4F7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61558"/>
              </p:ext>
            </p:extLst>
          </p:nvPr>
        </p:nvGraphicFramePr>
        <p:xfrm>
          <a:off x="148590" y="714206"/>
          <a:ext cx="780629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416">
                  <a:extLst>
                    <a:ext uri="{9D8B030D-6E8A-4147-A177-3AD203B41FA5}">
                      <a16:colId xmlns:a16="http://schemas.microsoft.com/office/drawing/2014/main" val="1681321008"/>
                    </a:ext>
                  </a:extLst>
                </a:gridCol>
                <a:gridCol w="2783937">
                  <a:extLst>
                    <a:ext uri="{9D8B030D-6E8A-4147-A177-3AD203B41FA5}">
                      <a16:colId xmlns:a16="http://schemas.microsoft.com/office/drawing/2014/main" val="4078820940"/>
                    </a:ext>
                  </a:extLst>
                </a:gridCol>
                <a:gridCol w="2783937">
                  <a:extLst>
                    <a:ext uri="{9D8B030D-6E8A-4147-A177-3AD203B41FA5}">
                      <a16:colId xmlns:a16="http://schemas.microsoft.com/office/drawing/2014/main" val="2764434027"/>
                    </a:ext>
                  </a:extLst>
                </a:gridCol>
              </a:tblGrid>
              <a:tr h="214716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 (cubic pixels)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 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187211"/>
                  </a:ext>
                </a:extLst>
              </a:tr>
              <a:tr h="214716">
                <a:tc>
                  <a:txBody>
                    <a:bodyPr/>
                    <a:lstStyle/>
                    <a:p>
                      <a:r>
                        <a:rPr lang="en-US" dirty="0"/>
                        <a:t>Edge Extreme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- 20.9%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743591"/>
                  </a:ext>
                </a:extLst>
              </a:tr>
              <a:tr h="214716">
                <a:tc>
                  <a:txBody>
                    <a:bodyPr/>
                    <a:lstStyle/>
                    <a:p>
                      <a:r>
                        <a:rPr lang="en-US" dirty="0"/>
                        <a:t>Pixel Summation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- 10.0%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33238"/>
                  </a:ext>
                </a:extLst>
              </a:tr>
              <a:tr h="214716">
                <a:tc>
                  <a:txBody>
                    <a:bodyPr/>
                    <a:lstStyle/>
                    <a:p>
                      <a:r>
                        <a:rPr lang="en-US" dirty="0"/>
                        <a:t>Centroid Shell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54,400 – 75,300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- 9.54%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606084"/>
                  </a:ext>
                </a:extLst>
              </a:tr>
              <a:tr h="214716">
                <a:tc>
                  <a:txBody>
                    <a:bodyPr/>
                    <a:lstStyle/>
                    <a:p>
                      <a:r>
                        <a:rPr lang="en-US" dirty="0"/>
                        <a:t>Legendre Polynomial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71,360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700534"/>
                  </a:ext>
                </a:extLst>
              </a:tr>
            </a:tbl>
          </a:graphicData>
        </a:graphic>
      </p:graphicFrame>
      <p:pic>
        <p:nvPicPr>
          <p:cNvPr id="7" name="Picture 4" descr="What are the rules that must be kept in mind while designing castings? -  Mechanical Engineering Questions - Mechanical Engineering">
            <a:extLst>
              <a:ext uri="{FF2B5EF4-FFF2-40B4-BE49-F238E27FC236}">
                <a16:creationId xmlns:a16="http://schemas.microsoft.com/office/drawing/2014/main" id="{6B60406F-D3E0-6D49-94A7-6F61AFDB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" y="2636130"/>
            <a:ext cx="3538913" cy="22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2306E838-B663-8743-A8F3-D2B44F72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0" r="14974"/>
          <a:stretch/>
        </p:blipFill>
        <p:spPr>
          <a:xfrm>
            <a:off x="-37887" y="4969930"/>
            <a:ext cx="1752173" cy="1888070"/>
          </a:xfrm>
          <a:prstGeom prst="rect">
            <a:avLst/>
          </a:prstGeom>
          <a:effectLst/>
        </p:spPr>
      </p:pic>
      <p:pic>
        <p:nvPicPr>
          <p:cNvPr id="8" name="Content Placeholder 4" descr="Chart, radar chart&#10;&#10;Description automatically generated">
            <a:extLst>
              <a:ext uri="{FF2B5EF4-FFF2-40B4-BE49-F238E27FC236}">
                <a16:creationId xmlns:a16="http://schemas.microsoft.com/office/drawing/2014/main" id="{7A99242C-4138-4D40-BEB0-2572F3F5D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51" y="681658"/>
            <a:ext cx="1977759" cy="1893896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7420FC2-4DE9-7245-8D8E-C5BDB573E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167" y="714206"/>
            <a:ext cx="1839123" cy="1907505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D2E312E4-3EEA-0C44-B725-763205AA7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86" y="4994637"/>
            <a:ext cx="1863364" cy="1863364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9F3BC234-0B28-4648-B89B-A8F5D0D3B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651" y="2611675"/>
            <a:ext cx="2006954" cy="20069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18483B-4D09-9444-8A89-F092C68665FD}"/>
              </a:ext>
            </a:extLst>
          </p:cNvPr>
          <p:cNvSpPr txBox="1"/>
          <p:nvPr/>
        </p:nvSpPr>
        <p:spPr>
          <a:xfrm>
            <a:off x="10465559" y="3322764"/>
            <a:ext cx="1463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Pixel Area = 1,946 pixels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FAF989-2D85-AB44-B293-07F36B42A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708" y="4654750"/>
            <a:ext cx="2744292" cy="21768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4019912-0C3D-6E4B-881B-BF11CF2F844B}"/>
              </a:ext>
            </a:extLst>
          </p:cNvPr>
          <p:cNvSpPr txBox="1">
            <a:spLocks/>
          </p:cNvSpPr>
          <p:nvPr/>
        </p:nvSpPr>
        <p:spPr>
          <a:xfrm>
            <a:off x="10141881" y="58382"/>
            <a:ext cx="2549199" cy="729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Alexandra Talbot</a:t>
            </a:r>
            <a:br>
              <a:rPr lang="en-US" dirty="0"/>
            </a:b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63CF2E-9995-2A4C-A422-E741914DE7E7}"/>
              </a:ext>
            </a:extLst>
          </p:cNvPr>
          <p:cNvSpPr txBox="1">
            <a:spLocks/>
          </p:cNvSpPr>
          <p:nvPr/>
        </p:nvSpPr>
        <p:spPr>
          <a:xfrm>
            <a:off x="10156819" y="4608593"/>
            <a:ext cx="2072579" cy="43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/>
              <a:t>Figure Courtesy Jannatun Nawer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3663-B6ED-C14D-BDA1-2A5B568E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315"/>
            <a:ext cx="10515600" cy="1325563"/>
          </a:xfrm>
        </p:spPr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1C675-999C-6141-ABB3-BA1D17BD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70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Improve the quality of industrial solidification and manufacturing processes through developing mathematical models to predict fluid behavior. </a:t>
            </a:r>
          </a:p>
          <a:p>
            <a:r>
              <a:rPr lang="en-US" sz="2000" dirty="0">
                <a:latin typeface="+mj-lt"/>
              </a:rPr>
              <a:t>Use thermophysical properties to optimize production routes in advanced material development.</a:t>
            </a:r>
          </a:p>
          <a:p>
            <a:r>
              <a:rPr lang="en-US" sz="2000" dirty="0">
                <a:latin typeface="+mj-lt"/>
              </a:rPr>
              <a:t>Industrial applications include casting, welding, and additive manufacturing.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4F647B-4C0F-4841-9418-9876487F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54" y="3068003"/>
            <a:ext cx="5108194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D23E7-D540-F242-9A5A-3EE6190CEAC9}"/>
              </a:ext>
            </a:extLst>
          </p:cNvPr>
          <p:cNvSpPr txBox="1"/>
          <p:nvPr/>
        </p:nvSpPr>
        <p:spPr>
          <a:xfrm>
            <a:off x="8096300" y="6341353"/>
            <a:ext cx="35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Materials Science Tetrahedron</a:t>
            </a:r>
          </a:p>
        </p:txBody>
      </p:sp>
      <p:pic>
        <p:nvPicPr>
          <p:cNvPr id="1028" name="Picture 4" descr="What are the rules that must be kept in mind while designing castings? -  Mechanical Engineering Questions - Mechanical Engineering">
            <a:extLst>
              <a:ext uri="{FF2B5EF4-FFF2-40B4-BE49-F238E27FC236}">
                <a16:creationId xmlns:a16="http://schemas.microsoft.com/office/drawing/2014/main" id="{CB201405-077D-6445-86E5-7527C601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29" y="2971801"/>
            <a:ext cx="5260627" cy="33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A7C29-0911-6842-A7C2-66B74170D9E6}"/>
              </a:ext>
            </a:extLst>
          </p:cNvPr>
          <p:cNvSpPr txBox="1"/>
          <p:nvPr/>
        </p:nvSpPr>
        <p:spPr>
          <a:xfrm>
            <a:off x="1654556" y="6291874"/>
            <a:ext cx="444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Issues Encountered during Solidification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9F7F3A-796D-EB46-BE29-7A3A8125BE68}"/>
              </a:ext>
            </a:extLst>
          </p:cNvPr>
          <p:cNvSpPr/>
          <p:nvPr/>
        </p:nvSpPr>
        <p:spPr>
          <a:xfrm>
            <a:off x="0" y="4153511"/>
            <a:ext cx="1514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https://mechanical-engg.com/blogs/entry/528-what-are-the-rules-that-must-be-kept-in-mind-while-designing-castings/</a:t>
            </a:r>
          </a:p>
        </p:txBody>
      </p:sp>
    </p:spTree>
    <p:extLst>
      <p:ext uri="{BB962C8B-B14F-4D97-AF65-F5344CB8AC3E}">
        <p14:creationId xmlns:p14="http://schemas.microsoft.com/office/powerpoint/2010/main" val="149556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F751-C596-894E-AE4C-FC705A54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84B1-DD83-9349-B810-364A01FE2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4130" cy="4351338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Edge detection software for typical ESL data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Coarse and sub-pixel edge detection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the purpose of analytically developing the tools, exterior pixels will be defined manually for edge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458F6-B727-EF4E-8F96-EDA3E03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855" y="1336516"/>
            <a:ext cx="22860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FDE4B-D464-6B48-94B8-DA577A4D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624" y="1336516"/>
            <a:ext cx="175260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FC02A-EFEC-1E44-AD2B-417F3DA51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534" y="4060507"/>
            <a:ext cx="2048390" cy="17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4696F17C-1061-4940-B9F2-1BDF1D6C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347" y="1798880"/>
            <a:ext cx="4445000" cy="4445000"/>
          </a:xfrm>
          <a:prstGeom prst="rect">
            <a:avLst/>
          </a:prstGeom>
        </p:spPr>
      </p:pic>
      <p:pic>
        <p:nvPicPr>
          <p:cNvPr id="4" name="Picture 3" descr="A picture containing racket, standing, necklace&#10;&#10;Description automatically generated">
            <a:extLst>
              <a:ext uri="{FF2B5EF4-FFF2-40B4-BE49-F238E27FC236}">
                <a16:creationId xmlns:a16="http://schemas.microsoft.com/office/drawing/2014/main" id="{60375B0C-C07C-8745-A2FA-9F2F0AA48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55" y="1798880"/>
            <a:ext cx="4406900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5CFE3-FC49-0F48-AC78-C8D1C9A2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dirty="0"/>
              <a:t>Take non-uniform circular example with super-imposed 64 x 64 grid of pixels and perform edge detection method. Compare the methods using the resulting volume error. </a:t>
            </a:r>
            <a:br>
              <a:rPr lang="en-US" sz="2100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1234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B5AA-2492-5848-9AD7-271533AA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Volume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EA34F-789E-624A-81AB-DF35DEDF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34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+mj-lt"/>
              </a:rPr>
              <a:t>Centroid Shell Method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+mj-lt"/>
              </a:rPr>
              <a:t>Optimized Axis Shell Method (In Progress)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+mj-lt"/>
              </a:rPr>
              <a:t>Rotated Shell Method (In Progress)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+mj-lt"/>
              </a:rPr>
              <a:t>Leg</a:t>
            </a:r>
            <a:r>
              <a:rPr lang="en-US" dirty="0">
                <a:latin typeface="+mj-lt"/>
              </a:rPr>
              <a:t>endre Polynomial Method</a:t>
            </a:r>
            <a:endParaRPr lang="en-US" dirty="0">
              <a:effectLst/>
              <a:latin typeface="+mj-lt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+mj-lt"/>
              </a:rPr>
              <a:t>Edge Extreme Method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+mj-lt"/>
              </a:rPr>
              <a:t>Pixel Summation Method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45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3281-1C80-A14E-91F5-E71F07E4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9237"/>
            <a:ext cx="10515600" cy="44334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- Edge detect exterior pixels along curve</a:t>
            </a:r>
            <a:br>
              <a:rPr lang="en-US" sz="2200" dirty="0"/>
            </a:br>
            <a:r>
              <a:rPr lang="en-US" sz="2200" dirty="0"/>
              <a:t>- Find centroid of droplet</a:t>
            </a:r>
            <a:br>
              <a:rPr lang="en-US" sz="2200" dirty="0"/>
            </a:br>
            <a:r>
              <a:rPr lang="en-US" sz="2200" dirty="0"/>
              <a:t>- Calculate characteristic radius for each row</a:t>
            </a:r>
            <a:br>
              <a:rPr lang="en-US" sz="2200" dirty="0"/>
            </a:br>
            <a:r>
              <a:rPr lang="en-US" sz="2200" dirty="0"/>
              <a:t>- Compute volume for each slice</a:t>
            </a:r>
            <a:br>
              <a:rPr lang="en-US" sz="2200" dirty="0"/>
            </a:br>
            <a:r>
              <a:rPr lang="en-US" sz="2200" dirty="0"/>
              <a:t>- Total volume for each respective side </a:t>
            </a:r>
            <a:br>
              <a:rPr lang="en-US" sz="2200" dirty="0"/>
            </a:br>
            <a:r>
              <a:rPr lang="en-US" sz="2200" dirty="0"/>
              <a:t>- Average left and right sides</a:t>
            </a:r>
            <a:br>
              <a:rPr lang="en-US" sz="22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13" name="Content Placeholder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4ECDC4-91B3-0547-B03B-E64EC9D97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5041" y="365125"/>
            <a:ext cx="6056434" cy="6045071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A2FE0F6-362F-0F43-BC0D-D6003DEEEEE1}"/>
              </a:ext>
            </a:extLst>
          </p:cNvPr>
          <p:cNvSpPr txBox="1">
            <a:spLocks/>
          </p:cNvSpPr>
          <p:nvPr/>
        </p:nvSpPr>
        <p:spPr>
          <a:xfrm>
            <a:off x="279400" y="4383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Centroid Shell Method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A7949A5-A98A-644C-8354-0716231A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41" y="288187"/>
            <a:ext cx="6056434" cy="62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6602-BF63-A940-9FCC-ADAEC391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29" y="40517"/>
            <a:ext cx="10515600" cy="1325563"/>
          </a:xfrm>
        </p:spPr>
        <p:txBody>
          <a:bodyPr/>
          <a:lstStyle/>
          <a:p>
            <a:r>
              <a:rPr lang="en-US" dirty="0"/>
              <a:t>Pixel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772B-76B6-5342-A388-81831D04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52" y="1147524"/>
            <a:ext cx="52578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Before locating centroid of droplet, pixels will be identified using 64 x 64 grid</a:t>
            </a:r>
          </a:p>
          <a:p>
            <a:r>
              <a:rPr lang="en-US" sz="2000" dirty="0">
                <a:latin typeface="+mj-lt"/>
              </a:rPr>
              <a:t>Convert image format to  XY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35977-C029-F544-A625-57D26470CE5E}"/>
              </a:ext>
            </a:extLst>
          </p:cNvPr>
          <p:cNvSpPr/>
          <p:nvPr/>
        </p:nvSpPr>
        <p:spPr>
          <a:xfrm>
            <a:off x="2849024" y="4176592"/>
            <a:ext cx="548640" cy="5486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B97E2D-17ED-F147-BF96-27425815F703}"/>
              </a:ext>
            </a:extLst>
          </p:cNvPr>
          <p:cNvSpPr/>
          <p:nvPr/>
        </p:nvSpPr>
        <p:spPr>
          <a:xfrm>
            <a:off x="3599684" y="3845257"/>
            <a:ext cx="124691" cy="127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B92E2-3FCF-704E-BCA0-5E84F63CFF53}"/>
              </a:ext>
            </a:extLst>
          </p:cNvPr>
          <p:cNvSpPr txBox="1"/>
          <p:nvPr/>
        </p:nvSpPr>
        <p:spPr>
          <a:xfrm>
            <a:off x="2936016" y="3133920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FABAE-8369-3343-A022-C32F1A7102EC}"/>
              </a:ext>
            </a:extLst>
          </p:cNvPr>
          <p:cNvSpPr txBox="1"/>
          <p:nvPr/>
        </p:nvSpPr>
        <p:spPr>
          <a:xfrm>
            <a:off x="2444256" y="4274584"/>
            <a:ext cx="47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1B8B7-44E5-B742-9A7A-75D71B361DBE}"/>
              </a:ext>
            </a:extLst>
          </p:cNvPr>
          <p:cNvSpPr txBox="1"/>
          <p:nvPr/>
        </p:nvSpPr>
        <p:spPr>
          <a:xfrm>
            <a:off x="3509611" y="3133920"/>
            <a:ext cx="31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14" name="Content Placeholder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B05BCC-013A-AC44-A6B5-8901A2D64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268" y="1366080"/>
            <a:ext cx="5356677" cy="534662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6BC0DB-50A7-1047-934C-50BF54BA6426}"/>
              </a:ext>
            </a:extLst>
          </p:cNvPr>
          <p:cNvCxnSpPr>
            <a:cxnSpLocks/>
            <a:endCxn id="28" idx="7"/>
          </p:cNvCxnSpPr>
          <p:nvPr/>
        </p:nvCxnSpPr>
        <p:spPr>
          <a:xfrm flipH="1">
            <a:off x="4242534" y="1362175"/>
            <a:ext cx="2502734" cy="1384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7D502C-FA04-FB43-897B-E188F44DEDA4}"/>
              </a:ext>
            </a:extLst>
          </p:cNvPr>
          <p:cNvCxnSpPr>
            <a:cxnSpLocks/>
            <a:stCxn id="27" idx="5"/>
            <a:endCxn id="28" idx="5"/>
          </p:cNvCxnSpPr>
          <p:nvPr/>
        </p:nvCxnSpPr>
        <p:spPr>
          <a:xfrm flipH="1">
            <a:off x="4242534" y="1706164"/>
            <a:ext cx="2863986" cy="31001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034698-A336-3742-BE96-BF7E028D3437}"/>
              </a:ext>
            </a:extLst>
          </p:cNvPr>
          <p:cNvSpPr txBox="1"/>
          <p:nvPr/>
        </p:nvSpPr>
        <p:spPr>
          <a:xfrm>
            <a:off x="6675572" y="997466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9B0AF2-24E8-7546-BE01-08D13FF712A6}"/>
              </a:ext>
            </a:extLst>
          </p:cNvPr>
          <p:cNvSpPr txBox="1"/>
          <p:nvPr/>
        </p:nvSpPr>
        <p:spPr>
          <a:xfrm>
            <a:off x="6223001" y="6343375"/>
            <a:ext cx="45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B765D-5580-2246-83AE-E5BDE4BFEB63}"/>
              </a:ext>
            </a:extLst>
          </p:cNvPr>
          <p:cNvSpPr txBox="1"/>
          <p:nvPr/>
        </p:nvSpPr>
        <p:spPr>
          <a:xfrm>
            <a:off x="11658600" y="959680"/>
            <a:ext cx="4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80A34BB-2B3C-894F-A1AD-8FC0535E20C2}"/>
              </a:ext>
            </a:extLst>
          </p:cNvPr>
          <p:cNvSpPr/>
          <p:nvPr/>
        </p:nvSpPr>
        <p:spPr>
          <a:xfrm>
            <a:off x="6705435" y="1269054"/>
            <a:ext cx="469900" cy="512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CFAC321-028C-6C4C-B032-F2BFDE28FE5A}"/>
              </a:ext>
            </a:extLst>
          </p:cNvPr>
          <p:cNvSpPr/>
          <p:nvPr/>
        </p:nvSpPr>
        <p:spPr>
          <a:xfrm>
            <a:off x="1747838" y="2320120"/>
            <a:ext cx="2922718" cy="29127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8C8E15-C45A-F144-BDEB-0C9CDD4720A8}"/>
              </a:ext>
            </a:extLst>
          </p:cNvPr>
          <p:cNvSpPr/>
          <p:nvPr/>
        </p:nvSpPr>
        <p:spPr>
          <a:xfrm>
            <a:off x="2841862" y="3627952"/>
            <a:ext cx="548640" cy="5486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2EDBA6-854B-FD4D-906F-A6764A9264EB}"/>
              </a:ext>
            </a:extLst>
          </p:cNvPr>
          <p:cNvSpPr/>
          <p:nvPr/>
        </p:nvSpPr>
        <p:spPr>
          <a:xfrm>
            <a:off x="3400524" y="3627952"/>
            <a:ext cx="548640" cy="5486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7C2935-7BF4-3949-A936-4E7A36F64010}"/>
              </a:ext>
            </a:extLst>
          </p:cNvPr>
          <p:cNvSpPr/>
          <p:nvPr/>
        </p:nvSpPr>
        <p:spPr>
          <a:xfrm>
            <a:off x="3968214" y="3627952"/>
            <a:ext cx="548640" cy="5486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F698E-3B79-BA41-990A-33BCEC29D718}"/>
              </a:ext>
            </a:extLst>
          </p:cNvPr>
          <p:cNvSpPr/>
          <p:nvPr/>
        </p:nvSpPr>
        <p:spPr>
          <a:xfrm>
            <a:off x="3397664" y="4181470"/>
            <a:ext cx="548640" cy="5486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D1EEF7-0273-B04A-BB36-DD2E2EE4732F}"/>
              </a:ext>
            </a:extLst>
          </p:cNvPr>
          <p:cNvCxnSpPr/>
          <p:nvPr/>
        </p:nvCxnSpPr>
        <p:spPr>
          <a:xfrm>
            <a:off x="3914516" y="4741888"/>
            <a:ext cx="3943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810A4-6CFE-1F49-B9E7-2251574AD5AF}"/>
              </a:ext>
            </a:extLst>
          </p:cNvPr>
          <p:cNvCxnSpPr/>
          <p:nvPr/>
        </p:nvCxnSpPr>
        <p:spPr>
          <a:xfrm>
            <a:off x="2854840" y="4648794"/>
            <a:ext cx="0" cy="507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F00563-654F-5D4A-AA59-8217C2606F2B}"/>
              </a:ext>
            </a:extLst>
          </p:cNvPr>
          <p:cNvCxnSpPr/>
          <p:nvPr/>
        </p:nvCxnSpPr>
        <p:spPr>
          <a:xfrm>
            <a:off x="3946304" y="4494896"/>
            <a:ext cx="0" cy="507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056DF1-4DC1-0E44-84E6-173DDF7285A8}"/>
              </a:ext>
            </a:extLst>
          </p:cNvPr>
          <p:cNvCxnSpPr/>
          <p:nvPr/>
        </p:nvCxnSpPr>
        <p:spPr>
          <a:xfrm>
            <a:off x="3390502" y="4725232"/>
            <a:ext cx="0" cy="507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17BFCB5-91BA-8047-A10D-D8A4DF7B4A4B}"/>
              </a:ext>
            </a:extLst>
          </p:cNvPr>
          <p:cNvCxnSpPr>
            <a:cxnSpLocks/>
          </p:cNvCxnSpPr>
          <p:nvPr/>
        </p:nvCxnSpPr>
        <p:spPr>
          <a:xfrm>
            <a:off x="4516854" y="4137424"/>
            <a:ext cx="0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A23EEBC-FEF7-4845-BD04-98158C20CE42}"/>
              </a:ext>
            </a:extLst>
          </p:cNvPr>
          <p:cNvSpPr txBox="1"/>
          <p:nvPr/>
        </p:nvSpPr>
        <p:spPr>
          <a:xfrm>
            <a:off x="2448913" y="3717606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79A0E5-23E3-2741-B3CE-3E32A83EED5D}"/>
              </a:ext>
            </a:extLst>
          </p:cNvPr>
          <p:cNvSpPr txBox="1"/>
          <p:nvPr/>
        </p:nvSpPr>
        <p:spPr>
          <a:xfrm>
            <a:off x="5962684" y="3178098"/>
            <a:ext cx="113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E9EC94-D357-774F-B986-7F3FE0E218A4}"/>
              </a:ext>
            </a:extLst>
          </p:cNvPr>
          <p:cNvSpPr txBox="1"/>
          <p:nvPr/>
        </p:nvSpPr>
        <p:spPr>
          <a:xfrm>
            <a:off x="8565245" y="881502"/>
            <a:ext cx="113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D3C55F-A3DF-B145-821B-CCE4AC89863E}"/>
              </a:ext>
            </a:extLst>
          </p:cNvPr>
          <p:cNvSpPr txBox="1"/>
          <p:nvPr/>
        </p:nvSpPr>
        <p:spPr>
          <a:xfrm>
            <a:off x="2469676" y="4741888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AB0B92-CF9F-774B-9697-F3EE6EDE2C85}"/>
              </a:ext>
            </a:extLst>
          </p:cNvPr>
          <p:cNvSpPr txBox="1"/>
          <p:nvPr/>
        </p:nvSpPr>
        <p:spPr>
          <a:xfrm>
            <a:off x="4111702" y="3131618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3D8459-0CA1-A444-8DF8-9026BCD0A9FE}"/>
              </a:ext>
            </a:extLst>
          </p:cNvPr>
          <p:cNvSpPr txBox="1"/>
          <p:nvPr/>
        </p:nvSpPr>
        <p:spPr>
          <a:xfrm>
            <a:off x="6426613" y="1425665"/>
            <a:ext cx="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93B120-CFBB-D546-AA9C-3B720E52EF67}"/>
              </a:ext>
            </a:extLst>
          </p:cNvPr>
          <p:cNvSpPr txBox="1"/>
          <p:nvPr/>
        </p:nvSpPr>
        <p:spPr>
          <a:xfrm>
            <a:off x="90055" y="4986568"/>
            <a:ext cx="6450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+mj-lt"/>
              </a:rPr>
              <a:t>Image Format: [row, column]</a:t>
            </a:r>
          </a:p>
          <a:p>
            <a:r>
              <a:rPr lang="en-US" dirty="0">
                <a:latin typeface="+mj-lt"/>
              </a:rPr>
              <a:t>XY Format: (column, row)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Example: Centroid of image pixel format [C , R] = [0,1]</a:t>
            </a:r>
          </a:p>
          <a:p>
            <a:r>
              <a:rPr lang="en-US" dirty="0">
                <a:latin typeface="+mj-lt"/>
              </a:rPr>
              <a:t>	XY Format (P</a:t>
            </a:r>
            <a:r>
              <a:rPr lang="en-US" baseline="-25000" dirty="0">
                <a:latin typeface="+mj-lt"/>
              </a:rPr>
              <a:t>x , </a:t>
            </a:r>
            <a:r>
              <a:rPr lang="en-US" dirty="0">
                <a:latin typeface="+mj-lt"/>
              </a:rPr>
              <a:t>P</a:t>
            </a:r>
            <a:r>
              <a:rPr lang="en-US" baseline="-25000" dirty="0">
                <a:latin typeface="+mj-lt"/>
              </a:rPr>
              <a:t>y</a:t>
            </a:r>
            <a:r>
              <a:rPr lang="en-US" dirty="0">
                <a:latin typeface="+mj-lt"/>
              </a:rPr>
              <a:t>) =  (1.5, 0.5)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9F45FDB-E919-074E-804F-83A5116267D4}"/>
              </a:ext>
            </a:extLst>
          </p:cNvPr>
          <p:cNvCxnSpPr/>
          <p:nvPr/>
        </p:nvCxnSpPr>
        <p:spPr>
          <a:xfrm>
            <a:off x="5740400" y="4725232"/>
            <a:ext cx="0" cy="507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0F136EF-73BE-E349-A136-458BA97AD11C}"/>
              </a:ext>
            </a:extLst>
          </p:cNvPr>
          <p:cNvCxnSpPr>
            <a:cxnSpLocks/>
          </p:cNvCxnSpPr>
          <p:nvPr/>
        </p:nvCxnSpPr>
        <p:spPr>
          <a:xfrm>
            <a:off x="5753100" y="4725232"/>
            <a:ext cx="469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F44F56D-5258-0249-9963-2D0CEC620079}"/>
              </a:ext>
            </a:extLst>
          </p:cNvPr>
          <p:cNvSpPr txBox="1"/>
          <p:nvPr/>
        </p:nvSpPr>
        <p:spPr>
          <a:xfrm>
            <a:off x="6185393" y="449489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6770A1-C5B0-5C4E-A92A-113EFCA6E2B0}"/>
              </a:ext>
            </a:extLst>
          </p:cNvPr>
          <p:cNvSpPr txBox="1"/>
          <p:nvPr/>
        </p:nvSpPr>
        <p:spPr>
          <a:xfrm>
            <a:off x="5611074" y="51700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1894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F08B-3C5E-7548-AA73-F10754BA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Centroid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1DB47A-A111-834B-B94D-654FA1A847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984" y="1690688"/>
                <a:ext cx="7225145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+mj-lt"/>
                  </a:rPr>
                  <a:t>Assign all pixels in the droplet an XY coordinate</a:t>
                </a:r>
              </a:p>
              <a:p>
                <a:r>
                  <a:rPr lang="en-US" sz="2400" dirty="0">
                    <a:latin typeface="+mj-lt"/>
                  </a:rPr>
                  <a:t>Average XY coordinates respectively over entire droplet area (Area = 1946 pixels</a:t>
                </a:r>
                <a:r>
                  <a:rPr lang="en-US" sz="2400" baseline="30000" dirty="0">
                    <a:latin typeface="+mj-lt"/>
                  </a:rPr>
                  <a:t>2</a:t>
                </a:r>
                <a:r>
                  <a:rPr lang="en-US" sz="2400" dirty="0">
                    <a:latin typeface="+mj-lt"/>
                  </a:rPr>
                  <a:t>)</a:t>
                </a:r>
              </a:p>
              <a:p>
                <a:r>
                  <a:rPr lang="en-US" sz="2400" dirty="0">
                    <a:latin typeface="+mj-lt"/>
                  </a:rPr>
                  <a:t>Locate centroid (X</a:t>
                </a:r>
                <a:r>
                  <a:rPr lang="en-US" sz="2400" baseline="-25000" dirty="0">
                    <a:latin typeface="+mj-lt"/>
                  </a:rPr>
                  <a:t>c , </a:t>
                </a:r>
                <a:r>
                  <a:rPr lang="en-US" sz="2400" dirty="0">
                    <a:latin typeface="+mj-lt"/>
                  </a:rPr>
                  <a:t>Y</a:t>
                </a:r>
                <a:r>
                  <a:rPr lang="en-US" sz="2400" baseline="-25000" dirty="0">
                    <a:latin typeface="+mj-lt"/>
                  </a:rPr>
                  <a:t>c</a:t>
                </a:r>
                <a:r>
                  <a:rPr lang="en-US" sz="2400" dirty="0">
                    <a:latin typeface="+mj-lt"/>
                  </a:rPr>
                  <a:t>) for vertical axis of symmetry </a:t>
                </a:r>
              </a:p>
              <a:p>
                <a:pPr marL="0" indent="0">
                  <a:buNone/>
                </a:pPr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Average X value: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𝑐𝑜𝑜𝑟𝑑𝑖𝑛𝑎𝑡𝑒𝑠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/1946=33.49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Average Y value: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𝑐𝑜𝑜𝑟𝑑𝑖𝑛𝑎𝑡𝑒𝑠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/1946=3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2.20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Centroid</a:t>
                </a:r>
                <a:r>
                  <a:rPr lang="en-US" sz="2400" dirty="0">
                    <a:latin typeface="+mj-lt"/>
                    <a:sym typeface="Wingdings" pitchFamily="2" charset="2"/>
                  </a:rPr>
                  <a:t>:</a:t>
                </a:r>
                <a:r>
                  <a:rPr lang="en-US" sz="2400" dirty="0">
                    <a:latin typeface="+mj-lt"/>
                  </a:rPr>
                  <a:t> (X</a:t>
                </a:r>
                <a:r>
                  <a:rPr lang="en-US" sz="2400" baseline="-25000" dirty="0">
                    <a:latin typeface="+mj-lt"/>
                  </a:rPr>
                  <a:t>c</a:t>
                </a:r>
                <a:r>
                  <a:rPr lang="en-US" sz="2400" dirty="0">
                    <a:latin typeface="+mj-lt"/>
                  </a:rPr>
                  <a:t> , Y</a:t>
                </a:r>
                <a:r>
                  <a:rPr lang="en-US" sz="2400" baseline="-25000" dirty="0">
                    <a:latin typeface="+mj-lt"/>
                  </a:rPr>
                  <a:t>c</a:t>
                </a:r>
                <a:r>
                  <a:rPr lang="en-US" sz="2400" dirty="0">
                    <a:latin typeface="+mj-lt"/>
                  </a:rPr>
                  <a:t>) = (33.49, 32.20)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1DB47A-A111-834B-B94D-654FA1A847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984" y="1690688"/>
                <a:ext cx="7225145" cy="4351338"/>
              </a:xfrm>
              <a:blipFill>
                <a:blip r:embed="rId2"/>
                <a:stretch>
                  <a:fillRect l="-1404" t="-1453" r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56D9094-E8EE-8A4C-A987-8D128A60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29" y="1383224"/>
            <a:ext cx="4524874" cy="46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6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3711</TotalTime>
  <Words>1431</Words>
  <Application>Microsoft Macintosh PowerPoint</Application>
  <PresentationFormat>Widescreen</PresentationFormat>
  <Paragraphs>229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Edge Detection and Resulting Volume Calculation Methods for Liquid Droplet Property Measurement   </vt:lpstr>
      <vt:lpstr>Background</vt:lpstr>
      <vt:lpstr>Motivation </vt:lpstr>
      <vt:lpstr>Edge Detection</vt:lpstr>
      <vt:lpstr>Take non-uniform circular example with super-imposed 64 x 64 grid of pixels and perform edge detection method. Compare the methods using the resulting volume error.  </vt:lpstr>
      <vt:lpstr>Volume Approaches</vt:lpstr>
      <vt:lpstr>- Edge detect exterior pixels along curve - Find centroid of droplet - Calculate characteristic radius for each row - Compute volume for each slice - Total volume for each respective side  - Average left and right sides      </vt:lpstr>
      <vt:lpstr>Pixel Identification</vt:lpstr>
      <vt:lpstr>Find Centroid </vt:lpstr>
      <vt:lpstr>Example Slice</vt:lpstr>
      <vt:lpstr>Resulting Volume for Shell Method</vt:lpstr>
      <vt:lpstr>PowerPoint Presentation</vt:lpstr>
      <vt:lpstr>PowerPoint Presentation</vt:lpstr>
      <vt:lpstr>PowerPoint Presentation</vt:lpstr>
      <vt:lpstr>PowerPoint Presentation</vt:lpstr>
      <vt:lpstr>Volume Calculations</vt:lpstr>
      <vt:lpstr>Edge Extreme Method</vt:lpstr>
      <vt:lpstr>Edge Extreme Volume</vt:lpstr>
      <vt:lpstr>Pixel Summation Method</vt:lpstr>
      <vt:lpstr>Comparison</vt:lpstr>
      <vt:lpstr>CMSX-4 plus</vt:lpstr>
      <vt:lpstr>Going Forward</vt:lpstr>
      <vt:lpstr>Thank you! Questions?</vt:lpstr>
      <vt:lpstr>Edge Detection and Resulting Volume Calculation Methods for Liquid Droplet Property Measurement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 and Resulting Volume Calculation Methods for Liquid Droplet Property Measurement   </dc:title>
  <dc:creator>Talbot, Alexandra L</dc:creator>
  <cp:lastModifiedBy>Talbot, Alexandra L</cp:lastModifiedBy>
  <cp:revision>15</cp:revision>
  <dcterms:created xsi:type="dcterms:W3CDTF">2020-12-11T06:02:59Z</dcterms:created>
  <dcterms:modified xsi:type="dcterms:W3CDTF">2021-01-28T02:51:39Z</dcterms:modified>
</cp:coreProperties>
</file>